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3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5.png" ContentType="image/png"/>
  <Override PartName="/ppt/media/image4.jpeg" ContentType="image/jpeg"/>
  <Override PartName="/ppt/media/image21.png" ContentType="image/pn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35013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d1a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70059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a7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17492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9ed34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10510200" y="6791040"/>
            <a:ext cx="1676520" cy="64800"/>
          </a:xfrm>
          <a:custGeom>
            <a:avLst/>
            <a:gdLst/>
            <a:ahLst/>
            <a:rect l="l" t="t" r="r" b="b"/>
            <a:pathLst>
              <a:path w="1678940" h="67309">
                <a:moveTo>
                  <a:pt x="0" y="0"/>
                </a:moveTo>
                <a:lnTo>
                  <a:pt x="0" y="67075"/>
                </a:lnTo>
                <a:lnTo>
                  <a:pt x="1678387" y="67075"/>
                </a:lnTo>
                <a:lnTo>
                  <a:pt x="1678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52538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d3e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875808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83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 hidden="1"/>
          <p:cNvSpPr/>
          <p:nvPr/>
        </p:nvSpPr>
        <p:spPr>
          <a:xfrm>
            <a:off x="0" y="6791040"/>
            <a:ext cx="1747080" cy="64800"/>
          </a:xfrm>
          <a:custGeom>
            <a:avLst/>
            <a:gdLst/>
            <a:ahLst/>
            <a:rect l="l" t="t" r="r" b="b"/>
            <a:pathLst>
              <a:path w="1749425" h="67309">
                <a:moveTo>
                  <a:pt x="0" y="0"/>
                </a:moveTo>
                <a:lnTo>
                  <a:pt x="0" y="67075"/>
                </a:lnTo>
                <a:lnTo>
                  <a:pt x="1749266" y="67075"/>
                </a:lnTo>
                <a:lnTo>
                  <a:pt x="1749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35013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d1a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2"/>
          <p:cNvSpPr/>
          <p:nvPr/>
        </p:nvSpPr>
        <p:spPr>
          <a:xfrm>
            <a:off x="70059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a7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3"/>
          <p:cNvSpPr/>
          <p:nvPr/>
        </p:nvSpPr>
        <p:spPr>
          <a:xfrm>
            <a:off x="17492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9ed34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4"/>
          <p:cNvSpPr/>
          <p:nvPr/>
        </p:nvSpPr>
        <p:spPr>
          <a:xfrm>
            <a:off x="10510200" y="6791040"/>
            <a:ext cx="1676520" cy="64800"/>
          </a:xfrm>
          <a:custGeom>
            <a:avLst/>
            <a:gdLst/>
            <a:ahLst/>
            <a:rect l="l" t="t" r="r" b="b"/>
            <a:pathLst>
              <a:path w="1678940" h="67309">
                <a:moveTo>
                  <a:pt x="0" y="0"/>
                </a:moveTo>
                <a:lnTo>
                  <a:pt x="0" y="67075"/>
                </a:lnTo>
                <a:lnTo>
                  <a:pt x="1678387" y="67075"/>
                </a:lnTo>
                <a:lnTo>
                  <a:pt x="1678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5"/>
          <p:cNvSpPr/>
          <p:nvPr/>
        </p:nvSpPr>
        <p:spPr>
          <a:xfrm>
            <a:off x="52538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d3e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6"/>
          <p:cNvSpPr/>
          <p:nvPr/>
        </p:nvSpPr>
        <p:spPr>
          <a:xfrm>
            <a:off x="875808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83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7"/>
          <p:cNvSpPr/>
          <p:nvPr/>
        </p:nvSpPr>
        <p:spPr>
          <a:xfrm>
            <a:off x="0" y="6791040"/>
            <a:ext cx="1747080" cy="64800"/>
          </a:xfrm>
          <a:custGeom>
            <a:avLst/>
            <a:gdLst/>
            <a:ahLst/>
            <a:rect l="l" t="t" r="r" b="b"/>
            <a:pathLst>
              <a:path w="1749425" h="67309">
                <a:moveTo>
                  <a:pt x="0" y="0"/>
                </a:moveTo>
                <a:lnTo>
                  <a:pt x="0" y="67075"/>
                </a:lnTo>
                <a:lnTo>
                  <a:pt x="1749266" y="67075"/>
                </a:lnTo>
                <a:lnTo>
                  <a:pt x="1749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5013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d1a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2"/>
          <p:cNvSpPr/>
          <p:nvPr/>
        </p:nvSpPr>
        <p:spPr>
          <a:xfrm>
            <a:off x="70059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a7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3"/>
          <p:cNvSpPr/>
          <p:nvPr/>
        </p:nvSpPr>
        <p:spPr>
          <a:xfrm>
            <a:off x="17492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9ed34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4"/>
          <p:cNvSpPr/>
          <p:nvPr/>
        </p:nvSpPr>
        <p:spPr>
          <a:xfrm>
            <a:off x="10510200" y="6791040"/>
            <a:ext cx="1676520" cy="64800"/>
          </a:xfrm>
          <a:custGeom>
            <a:avLst/>
            <a:gdLst/>
            <a:ahLst/>
            <a:rect l="l" t="t" r="r" b="b"/>
            <a:pathLst>
              <a:path w="1678940" h="67309">
                <a:moveTo>
                  <a:pt x="0" y="0"/>
                </a:moveTo>
                <a:lnTo>
                  <a:pt x="0" y="67075"/>
                </a:lnTo>
                <a:lnTo>
                  <a:pt x="1678387" y="67075"/>
                </a:lnTo>
                <a:lnTo>
                  <a:pt x="1678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5"/>
          <p:cNvSpPr/>
          <p:nvPr/>
        </p:nvSpPr>
        <p:spPr>
          <a:xfrm>
            <a:off x="52538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d3e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6"/>
          <p:cNvSpPr/>
          <p:nvPr/>
        </p:nvSpPr>
        <p:spPr>
          <a:xfrm>
            <a:off x="875808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83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7"/>
          <p:cNvSpPr/>
          <p:nvPr/>
        </p:nvSpPr>
        <p:spPr>
          <a:xfrm>
            <a:off x="0" y="6791040"/>
            <a:ext cx="1747080" cy="64800"/>
          </a:xfrm>
          <a:custGeom>
            <a:avLst/>
            <a:gdLst/>
            <a:ahLst/>
            <a:rect l="l" t="t" r="r" b="b"/>
            <a:pathLst>
              <a:path w="1749425" h="67309">
                <a:moveTo>
                  <a:pt x="0" y="0"/>
                </a:moveTo>
                <a:lnTo>
                  <a:pt x="0" y="67075"/>
                </a:lnTo>
                <a:lnTo>
                  <a:pt x="1749266" y="67075"/>
                </a:lnTo>
                <a:lnTo>
                  <a:pt x="1749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5013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d1a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70059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a7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3"/>
          <p:cNvSpPr/>
          <p:nvPr/>
        </p:nvSpPr>
        <p:spPr>
          <a:xfrm>
            <a:off x="17492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9ed34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4"/>
          <p:cNvSpPr/>
          <p:nvPr/>
        </p:nvSpPr>
        <p:spPr>
          <a:xfrm>
            <a:off x="10510200" y="6791040"/>
            <a:ext cx="1676520" cy="64800"/>
          </a:xfrm>
          <a:custGeom>
            <a:avLst/>
            <a:gdLst/>
            <a:ahLst/>
            <a:rect l="l" t="t" r="r" b="b"/>
            <a:pathLst>
              <a:path w="1678940" h="67309">
                <a:moveTo>
                  <a:pt x="0" y="0"/>
                </a:moveTo>
                <a:lnTo>
                  <a:pt x="0" y="67075"/>
                </a:lnTo>
                <a:lnTo>
                  <a:pt x="1678387" y="67075"/>
                </a:lnTo>
                <a:lnTo>
                  <a:pt x="1678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5"/>
          <p:cNvSpPr/>
          <p:nvPr/>
        </p:nvSpPr>
        <p:spPr>
          <a:xfrm>
            <a:off x="52538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d3e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6"/>
          <p:cNvSpPr/>
          <p:nvPr/>
        </p:nvSpPr>
        <p:spPr>
          <a:xfrm>
            <a:off x="875808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83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7"/>
          <p:cNvSpPr/>
          <p:nvPr/>
        </p:nvSpPr>
        <p:spPr>
          <a:xfrm>
            <a:off x="0" y="6791040"/>
            <a:ext cx="1747080" cy="64800"/>
          </a:xfrm>
          <a:custGeom>
            <a:avLst/>
            <a:gdLst/>
            <a:ahLst/>
            <a:rect l="l" t="t" r="r" b="b"/>
            <a:pathLst>
              <a:path w="1749425" h="67309">
                <a:moveTo>
                  <a:pt x="0" y="0"/>
                </a:moveTo>
                <a:lnTo>
                  <a:pt x="0" y="67075"/>
                </a:lnTo>
                <a:lnTo>
                  <a:pt x="1749266" y="67075"/>
                </a:lnTo>
                <a:lnTo>
                  <a:pt x="1749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hyperlink" Target="https://edsoo.ru/Primernaya_rabochaya_programma_osnovnogo_obschego_obrazovaniya_predmeta_Russkij_yazik_proekt_.htm" TargetMode="External"/><Relationship Id="rId3" Type="http://schemas.openxmlformats.org/officeDocument/2006/relationships/hyperlink" Target="https://edsoo.ru/Primernaya_rabochaya_programma_osnovnogo_obschego_obrazovaniya_predmeta_Russkij_yazik_proekt_.htm" TargetMode="External"/><Relationship Id="rId4" Type="http://schemas.openxmlformats.org/officeDocument/2006/relationships/hyperlink" Target="https://edsoo.ru/Primernaya_rabochaya_programma_osnovnogo_obschego_obrazovaniya_predmeta_Russkij_yazik_proekt_.htm" TargetMode="External"/><Relationship Id="rId5" Type="http://schemas.openxmlformats.org/officeDocument/2006/relationships/hyperlink" Target="https://edsoo.ru/Primernaya_rabochaya_programma_osnovnogo_obschego_obrazovaniya_predmeta_Russkij_yazik_proekt_.htm" TargetMode="External"/><Relationship Id="rId6" Type="http://schemas.openxmlformats.org/officeDocument/2006/relationships/hyperlink" Target="https://edsoo.ru/Primernaya_rabochaya_programma_osnovnogo_obschego_obrazovaniya_predmeta_Russkij_yazik_proekt_.htm" TargetMode="External"/><Relationship Id="rId7" Type="http://schemas.openxmlformats.org/officeDocument/2006/relationships/image" Target="../media/image17.png"/><Relationship Id="rId8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hyperlink" Target="https://edsoo.ru/Primernaya_rabochaya_programma_osnovnogo_obschego_obrazovaniya_predmeta_Literatura_proekt_.htm" TargetMode="External"/><Relationship Id="rId3" Type="http://schemas.openxmlformats.org/officeDocument/2006/relationships/hyperlink" Target="https://edsoo.ru/Primernaya_rabochaya_programma_osnovnogo_obschego_obrazovaniya_predmeta_Literatura_proekt_.htm" TargetMode="External"/><Relationship Id="rId4" Type="http://schemas.openxmlformats.org/officeDocument/2006/relationships/hyperlink" Target="https://edsoo.ru/Primernaya_rabochaya_programma_osnovnogo_obschego_obrazovaniya_predmeta_Literatura_proekt_.htm" TargetMode="External"/><Relationship Id="rId5" Type="http://schemas.openxmlformats.org/officeDocument/2006/relationships/hyperlink" Target="https://edsoo.ru/Primernaya_rabochaya_programma_osnovnogo_obschego_obrazovaniya_predmeta_Literatura_proekt_.htm" TargetMode="External"/><Relationship Id="rId6" Type="http://schemas.openxmlformats.org/officeDocument/2006/relationships/hyperlink" Target="https://edsoo.ru/Primernaya_rabochaya_programma_osnovnogo_obschego_obrazovaniya_predmeta_Literatura_proekt_.htm" TargetMode="External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hyperlink" Target="https://edsoo.ru/Primernaya_rabochaya_programma_osnovnogo_obschego_obrazovaniya_predmeta_Rodnoi_yazik_russkii_.htm" TargetMode="External"/><Relationship Id="rId4" Type="http://schemas.openxmlformats.org/officeDocument/2006/relationships/hyperlink" Target="https://edsoo.ru/Primernaya_rabochaya_programma_osnovnogo_obschego_obrazovaniya_predmeta_Rodnoi_yazik_russkii_.htm" TargetMode="External"/><Relationship Id="rId5" Type="http://schemas.openxmlformats.org/officeDocument/2006/relationships/hyperlink" Target="https://edsoo.ru/Primernaya_rabochaya_programma_osnovnogo_obschego_obrazovaniya_predmeta_Rodnoi_yazik_russkii_.htm" TargetMode="External"/><Relationship Id="rId6" Type="http://schemas.openxmlformats.org/officeDocument/2006/relationships/hyperlink" Target="https://edsoo.ru/Primernaya_rabochaya_programma_osnovnogo_obschego_obrazovaniya_predmeta_Rodnoi_yazik_russkii_.htm" TargetMode="External"/><Relationship Id="rId7" Type="http://schemas.openxmlformats.org/officeDocument/2006/relationships/hyperlink" Target="https://edsoo.ru/Primernaya_rabochaya_programma_osnovnogo_obschego_obrazovaniya_predmeta_Rodnoi_yazik_russkii_.htm" TargetMode="External"/><Relationship Id="rId8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hyperlink" Target="https://edsoo.ru/Primernaya_rabochaya_programma_osnovnogo_obschego_obrazovaniya_predmeta_Rodnaya_literatura_russkaya_.htm" TargetMode="External"/><Relationship Id="rId4" Type="http://schemas.openxmlformats.org/officeDocument/2006/relationships/hyperlink" Target="https://edsoo.ru/Primernaya_rabochaya_programma_osnovnogo_obschego_obrazovaniya_predmeta_Rodnaya_literatura_russkaya_.htm" TargetMode="External"/><Relationship Id="rId5" Type="http://schemas.openxmlformats.org/officeDocument/2006/relationships/hyperlink" Target="https://edsoo.ru/Primernaya_rabochaya_programma_osnovnogo_obschego_obrazovaniya_predmeta_Rodnaya_literatura_russkaya_.htm" TargetMode="External"/><Relationship Id="rId6" Type="http://schemas.openxmlformats.org/officeDocument/2006/relationships/hyperlink" Target="https://edsoo.ru/Primernaya_rabochaya_programma_osnovnogo_obschego_obrazovaniya_predmeta_Rodnaya_literatura_russkaya_.htm" TargetMode="External"/><Relationship Id="rId7" Type="http://schemas.openxmlformats.org/officeDocument/2006/relationships/hyperlink" Target="https://edsoo.ru/Primernaya_rabochaya_programma_osnovnogo_obschego_obrazovaniya_predmeta_Rodnaya_literatura_russkaya_.htm" TargetMode="External"/><Relationship Id="rId8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fipi.ru/metodicheskaya-kopilka/univers-kodifikatory-oko" TargetMode="External"/><Relationship Id="rId2" Type="http://schemas.openxmlformats.org/officeDocument/2006/relationships/hyperlink" Target="https://fipi.ru/metodicheskaya-kopilka/univers-kodifikatory-oko" TargetMode="Externa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edsoo.ru/GOTOVITSYa_K_PUBLIKACII_Prepodavanie_russkogo_yazika_i_literaturi_v_usloviyah_obnovleniya_soderzhaniya_shkolnogo_obrazovaniya.htm" TargetMode="External"/><Relationship Id="rId2" Type="http://schemas.openxmlformats.org/officeDocument/2006/relationships/hyperlink" Target="https://edsoo.ru/GOTOVITSYa_K_PUBLIKACII_Prepodavanie_russkogo_yazika_i_literaturi_v_usloviyah_obnovleniya_soderzhaniya_shkolnogo_obrazovaniya.htm" TargetMode="External"/><Relationship Id="rId3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932840" y="203760"/>
            <a:ext cx="8323560" cy="369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000000"/>
                </a:solidFill>
                <a:latin typeface="Calibri Light"/>
                <a:ea typeface="DejaVu Sans"/>
              </a:rPr>
              <a:t>Примерная рабочая программа как инструмент реализации ФГОС-2021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1828800" y="3840480"/>
            <a:ext cx="8532000" cy="221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3600" spc="-1" strike="noStrike">
                <a:solidFill>
                  <a:srgbClr val="c52982"/>
                </a:solidFill>
                <a:latin typeface="Calibri"/>
                <a:ea typeface="DejaVu Sans"/>
              </a:rPr>
              <a:t>И.Р. Смирнова, методист </a:t>
            </a:r>
            <a:endParaRPr b="0" lang="ru-RU" sz="36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i="1" lang="ru-RU" sz="3600" spc="-1" strike="noStrike">
                <a:solidFill>
                  <a:srgbClr val="c52982"/>
                </a:solidFill>
                <a:latin typeface="Calibri"/>
                <a:ea typeface="DejaVu Sans"/>
              </a:rPr>
              <a:t>МАУ ИМЦ г. Тюмени 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838080" y="365040"/>
            <a:ext cx="10513080" cy="80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2c2b8d"/>
                </a:solidFill>
                <a:latin typeface="Times New Roman"/>
                <a:ea typeface="DejaVu Sans"/>
              </a:rPr>
              <a:t>Изменения в сравнении с предыдущими вариантам</a:t>
            </a:r>
            <a:r>
              <a:rPr b="0" lang="en-US" sz="2800" spc="-1" strike="noStrike">
                <a:solidFill>
                  <a:srgbClr val="2c2b8d"/>
                </a:solidFill>
                <a:latin typeface="Times New Roman"/>
                <a:ea typeface="DejaVu Sans"/>
              </a:rPr>
              <a:t> </a:t>
            </a:r>
            <a:r>
              <a:rPr b="0" lang="ru-RU" sz="2800" spc="-1" strike="noStrike">
                <a:solidFill>
                  <a:srgbClr val="2c2b8d"/>
                </a:solidFill>
                <a:latin typeface="Times New Roman"/>
                <a:ea typeface="DejaVu Sans"/>
              </a:rPr>
              <a:t>рабочих программ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838080" y="1347480"/>
            <a:ext cx="10513080" cy="482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1. Планируемые результаты освоения Примерной рабочей программы — </a:t>
            </a:r>
            <a:r>
              <a:rPr b="0" lang="ru-RU" sz="2000" spc="-1" strike="noStrike" u="sng">
                <a:solidFill>
                  <a:srgbClr val="c52982"/>
                </a:solidFill>
                <a:uFillTx/>
                <a:latin typeface="Times New Roman"/>
                <a:ea typeface="DejaVu Sans"/>
              </a:rPr>
              <a:t>личностные и метапредметные 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— представлены не в общем виде, как было в предыдущих рабочих программах, а в </a:t>
            </a:r>
            <a:r>
              <a:rPr b="1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преломлении через учебный предмет, с учетом специфики изучения русского языка и литературы.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2. Скорректированы </a:t>
            </a:r>
            <a:r>
              <a:rPr b="0" lang="ru-RU" sz="2000" spc="-1" strike="noStrike" u="sng">
                <a:solidFill>
                  <a:srgbClr val="c52982"/>
                </a:solidFill>
                <a:uFillTx/>
                <a:latin typeface="Times New Roman"/>
                <a:ea typeface="DejaVu Sans"/>
              </a:rPr>
              <a:t>предметные планируемые результаты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, которые представлены по </a:t>
            </a:r>
            <a:r>
              <a:rPr b="1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годам обучения 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(по классам).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3. В соответствии с ФГОС ООО и Универсальным кодификатором</a:t>
            </a:r>
            <a:r>
              <a:rPr b="1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 уточнено содержание 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учебных предметов «Русский язык» и «Литература».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4. Впервые представлено примерное </a:t>
            </a:r>
            <a:r>
              <a:rPr b="1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тематическое планирование 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с указанием </a:t>
            </a:r>
            <a:r>
              <a:rPr b="0" lang="ru-RU" sz="2000" spc="-1" strike="noStrike" u="sng">
                <a:solidFill>
                  <a:srgbClr val="c52982"/>
                </a:solidFill>
                <a:uFillTx/>
                <a:latin typeface="Times New Roman"/>
                <a:ea typeface="DejaVu Sans"/>
              </a:rPr>
              <a:t>тем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, их </a:t>
            </a:r>
            <a:r>
              <a:rPr b="0" lang="ru-RU" sz="2000" spc="-1" strike="noStrike" u="sng">
                <a:solidFill>
                  <a:srgbClr val="c52982"/>
                </a:solidFill>
                <a:uFillTx/>
                <a:latin typeface="Times New Roman"/>
                <a:ea typeface="DejaVu Sans"/>
              </a:rPr>
              <a:t>основного содержания 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и </a:t>
            </a:r>
            <a:r>
              <a:rPr b="0" lang="ru-RU" sz="2000" spc="-1" strike="noStrike" u="sng">
                <a:solidFill>
                  <a:srgbClr val="c52982"/>
                </a:solidFill>
                <a:uFillTx/>
                <a:latin typeface="Times New Roman"/>
                <a:ea typeface="DejaVu Sans"/>
              </a:rPr>
              <a:t>основных видов деятельности обучающихся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.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5. Впервые в количество учебных часов на изучение программы </a:t>
            </a:r>
            <a:r>
              <a:rPr b="0" lang="ru-RU" sz="2000" spc="-1" strike="noStrike" u="sng">
                <a:solidFill>
                  <a:srgbClr val="c52982"/>
                </a:solidFill>
                <a:uFillTx/>
                <a:latin typeface="Times New Roman"/>
                <a:ea typeface="DejaVu Sans"/>
              </a:rPr>
              <a:t>по литературе 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заложены </a:t>
            </a:r>
            <a:r>
              <a:rPr b="0" lang="ru-RU" sz="2000" spc="-1" strike="noStrike" u="sng">
                <a:solidFill>
                  <a:srgbClr val="c52982"/>
                </a:solidFill>
                <a:uFillTx/>
                <a:latin typeface="Times New Roman"/>
                <a:ea typeface="DejaVu Sans"/>
              </a:rPr>
              <a:t>резервные часы</a:t>
            </a:r>
            <a:r>
              <a:rPr b="0" lang="ru-RU" sz="20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, дающие возможность учителю распределить их по необходимости, например, на расширение тематического материала и пр.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object 17" descr=""/>
          <p:cNvPicPr/>
          <p:nvPr/>
        </p:nvPicPr>
        <p:blipFill>
          <a:blip r:embed="rId1"/>
          <a:stretch/>
        </p:blipFill>
        <p:spPr>
          <a:xfrm>
            <a:off x="1607760" y="1900800"/>
            <a:ext cx="9352800" cy="379584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1328040" y="227160"/>
            <a:ext cx="953352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458640">
              <a:lnSpc>
                <a:spcPct val="100000"/>
              </a:lnSpc>
              <a:spcBef>
                <a:spcPts val="99"/>
              </a:spcBef>
            </a:pPr>
            <a:r>
              <a:rPr b="0" lang="ru-RU" sz="18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Примерная</a:t>
            </a:r>
            <a:r>
              <a:rPr b="0" lang="ru-RU" sz="1800" spc="-111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рабочая</a:t>
            </a:r>
            <a:r>
              <a:rPr b="0" lang="ru-RU" sz="1800" spc="-92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программа</a:t>
            </a:r>
            <a:r>
              <a:rPr b="0" lang="ru-RU" sz="1800" spc="-12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основного</a:t>
            </a:r>
            <a:r>
              <a:rPr b="0" lang="ru-RU" sz="1800" spc="-145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общего</a:t>
            </a:r>
            <a:r>
              <a:rPr b="0" lang="ru-RU" sz="1800" spc="-140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образования</a:t>
            </a:r>
            <a:r>
              <a:rPr b="0" lang="ru-RU" sz="1800" spc="-185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по</a:t>
            </a:r>
            <a:r>
              <a:rPr b="0" lang="ru-RU" sz="1800" spc="222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c2b8d"/>
                </a:solidFill>
                <a:latin typeface="Calibri Light"/>
                <a:ea typeface="DejaVu Sans"/>
              </a:rPr>
              <a:t>родной</a:t>
            </a:r>
            <a:r>
              <a:rPr b="0" lang="ru-RU" sz="1800" spc="287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5" strike="noStrike">
                <a:solidFill>
                  <a:srgbClr val="2c2b8d"/>
                </a:solidFill>
                <a:latin typeface="Calibri Light"/>
                <a:ea typeface="DejaVu Sans"/>
              </a:rPr>
              <a:t>литературе</a:t>
            </a:r>
            <a:r>
              <a:rPr b="0" lang="ru-RU" sz="1800" spc="-97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(русской)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125280" y="6557760"/>
            <a:ext cx="237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5013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d1a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2"/>
          <p:cNvSpPr/>
          <p:nvPr/>
        </p:nvSpPr>
        <p:spPr>
          <a:xfrm>
            <a:off x="700596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a7e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3"/>
          <p:cNvSpPr/>
          <p:nvPr/>
        </p:nvSpPr>
        <p:spPr>
          <a:xfrm>
            <a:off x="17492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9ed34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4"/>
          <p:cNvSpPr/>
          <p:nvPr/>
        </p:nvSpPr>
        <p:spPr>
          <a:xfrm>
            <a:off x="10510200" y="6791040"/>
            <a:ext cx="1676520" cy="64800"/>
          </a:xfrm>
          <a:custGeom>
            <a:avLst/>
            <a:gdLst/>
            <a:ahLst/>
            <a:rect l="l" t="t" r="r" b="b"/>
            <a:pathLst>
              <a:path w="1678940" h="67309">
                <a:moveTo>
                  <a:pt x="0" y="0"/>
                </a:moveTo>
                <a:lnTo>
                  <a:pt x="0" y="67075"/>
                </a:lnTo>
                <a:lnTo>
                  <a:pt x="1678387" y="67075"/>
                </a:lnTo>
                <a:lnTo>
                  <a:pt x="1678387" y="0"/>
                </a:lnTo>
                <a:lnTo>
                  <a:pt x="0" y="0"/>
                </a:lnTo>
                <a:close/>
              </a:path>
            </a:pathLst>
          </a:custGeom>
          <a:solidFill>
            <a:srgbClr val="5370a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5"/>
          <p:cNvSpPr/>
          <p:nvPr/>
        </p:nvSpPr>
        <p:spPr>
          <a:xfrm>
            <a:off x="525384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0d3e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6"/>
          <p:cNvSpPr/>
          <p:nvPr/>
        </p:nvSpPr>
        <p:spPr>
          <a:xfrm>
            <a:off x="8758080" y="6791040"/>
            <a:ext cx="1749960" cy="64800"/>
          </a:xfrm>
          <a:custGeom>
            <a:avLst/>
            <a:gdLst/>
            <a:ahLst/>
            <a:rect l="l" t="t" r="r" b="b"/>
            <a:pathLst>
              <a:path w="1752600" h="67309">
                <a:moveTo>
                  <a:pt x="0" y="67075"/>
                </a:moveTo>
                <a:lnTo>
                  <a:pt x="1752317" y="67075"/>
                </a:lnTo>
                <a:lnTo>
                  <a:pt x="1752317" y="0"/>
                </a:lnTo>
                <a:lnTo>
                  <a:pt x="0" y="0"/>
                </a:lnTo>
                <a:lnTo>
                  <a:pt x="0" y="67075"/>
                </a:lnTo>
                <a:close/>
              </a:path>
            </a:pathLst>
          </a:custGeom>
          <a:solidFill>
            <a:srgbClr val="4383d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7"/>
          <p:cNvSpPr/>
          <p:nvPr/>
        </p:nvSpPr>
        <p:spPr>
          <a:xfrm>
            <a:off x="0" y="6791040"/>
            <a:ext cx="1747080" cy="64800"/>
          </a:xfrm>
          <a:custGeom>
            <a:avLst/>
            <a:gdLst/>
            <a:ahLst/>
            <a:rect l="l" t="t" r="r" b="b"/>
            <a:pathLst>
              <a:path w="1749425" h="67309">
                <a:moveTo>
                  <a:pt x="0" y="0"/>
                </a:moveTo>
                <a:lnTo>
                  <a:pt x="0" y="67075"/>
                </a:lnTo>
                <a:lnTo>
                  <a:pt x="1749266" y="67075"/>
                </a:lnTo>
                <a:lnTo>
                  <a:pt x="1749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5b04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0" name="Group 8"/>
          <p:cNvGrpSpPr/>
          <p:nvPr/>
        </p:nvGrpSpPr>
        <p:grpSpPr>
          <a:xfrm>
            <a:off x="7626960" y="1151640"/>
            <a:ext cx="3564360" cy="4935960"/>
            <a:chOff x="7626960" y="1151640"/>
            <a:chExt cx="3564360" cy="4935960"/>
          </a:xfrm>
        </p:grpSpPr>
        <p:pic>
          <p:nvPicPr>
            <p:cNvPr id="231" name="object 25" descr=""/>
            <p:cNvPicPr/>
            <p:nvPr/>
          </p:nvPicPr>
          <p:blipFill>
            <a:blip r:embed="rId1"/>
            <a:stretch/>
          </p:blipFill>
          <p:spPr>
            <a:xfrm>
              <a:off x="8217360" y="1274760"/>
              <a:ext cx="2383560" cy="47480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2" name="CustomShape 9"/>
            <p:cNvSpPr/>
            <p:nvPr/>
          </p:nvSpPr>
          <p:spPr>
            <a:xfrm>
              <a:off x="7626960" y="1151640"/>
              <a:ext cx="3564360" cy="4935960"/>
            </a:xfrm>
            <a:custGeom>
              <a:avLst/>
              <a:gdLst/>
              <a:ahLst/>
              <a:rect l="l" t="t" r="r" b="b"/>
              <a:pathLst>
                <a:path w="3566795" h="4938395">
                  <a:moveTo>
                    <a:pt x="0" y="4938014"/>
                  </a:moveTo>
                  <a:lnTo>
                    <a:pt x="3566540" y="4938014"/>
                  </a:lnTo>
                  <a:lnTo>
                    <a:pt x="3566540" y="0"/>
                  </a:lnTo>
                  <a:lnTo>
                    <a:pt x="0" y="0"/>
                  </a:lnTo>
                  <a:lnTo>
                    <a:pt x="0" y="4938014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3" name="CustomShape 10"/>
          <p:cNvSpPr/>
          <p:nvPr/>
        </p:nvSpPr>
        <p:spPr>
          <a:xfrm>
            <a:off x="8053200" y="6107040"/>
            <a:ext cx="2158920" cy="2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7" strike="noStrike" u="heavy">
                <a:solidFill>
                  <a:srgbClr val="0000ff"/>
                </a:solidFill>
                <a:uFill>
                  <a:solidFill>
                    <a:srgbClr val="944f71"/>
                  </a:solidFill>
                </a:uFill>
                <a:latin typeface="Calibri"/>
                <a:ea typeface="DejaVu Sans"/>
                <a:hlinkClick r:id="rId2"/>
              </a:rPr>
              <a:t>Ссылка</a:t>
            </a:r>
            <a:r>
              <a:rPr b="0" lang="ru-RU" sz="1800" spc="-21" strike="noStrike" u="heavy">
                <a:solidFill>
                  <a:srgbClr val="0000ff"/>
                </a:solidFill>
                <a:uFill>
                  <a:solidFill>
                    <a:srgbClr val="944f71"/>
                  </a:solidFill>
                </a:uFill>
                <a:latin typeface="Calibri"/>
                <a:ea typeface="DejaVu Sans"/>
                <a:hlinkClick r:id="rId3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944f71"/>
                  </a:solidFill>
                </a:uFill>
                <a:latin typeface="Calibri"/>
                <a:ea typeface="DejaVu Sans"/>
                <a:hlinkClick r:id="rId4"/>
              </a:rPr>
              <a:t>на</a:t>
            </a:r>
            <a:r>
              <a:rPr b="0" lang="ru-RU" sz="1800" spc="-15" strike="noStrike" u="heavy">
                <a:solidFill>
                  <a:srgbClr val="0000ff"/>
                </a:solidFill>
                <a:uFill>
                  <a:solidFill>
                    <a:srgbClr val="944f71"/>
                  </a:solidFill>
                </a:uFill>
                <a:latin typeface="Calibri"/>
                <a:ea typeface="DejaVu Sans"/>
                <a:hlinkClick r:id="rId5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944f71"/>
                  </a:solidFill>
                </a:uFill>
                <a:latin typeface="Calibri"/>
                <a:ea typeface="DejaVu Sans"/>
                <a:hlinkClick r:id="rId6"/>
              </a:rPr>
              <a:t>программу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4" name="CustomShape 11"/>
          <p:cNvSpPr/>
          <p:nvPr/>
        </p:nvSpPr>
        <p:spPr>
          <a:xfrm>
            <a:off x="1008000" y="81720"/>
            <a:ext cx="8659440" cy="2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" strike="noStrike">
                <a:solidFill>
                  <a:srgbClr val="2c2b8d"/>
                </a:solidFill>
                <a:latin typeface="Times New Roman"/>
                <a:ea typeface="DejaVu Sans"/>
              </a:rPr>
              <a:t>	</a:t>
            </a:r>
            <a:r>
              <a:rPr b="0" lang="ru-RU" sz="18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Примерная</a:t>
            </a:r>
            <a:r>
              <a:rPr b="0" lang="ru-RU" sz="1800" spc="-10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рабочая</a:t>
            </a:r>
            <a:r>
              <a:rPr b="0" lang="ru-RU" sz="1800" spc="-8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программа</a:t>
            </a:r>
            <a:r>
              <a:rPr b="0" lang="ru-RU" sz="1800" spc="-12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основного</a:t>
            </a:r>
            <a:r>
              <a:rPr b="0" lang="ru-RU" sz="1800" spc="-140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общего</a:t>
            </a:r>
            <a:r>
              <a:rPr b="0" lang="ru-RU" sz="1800" spc="-140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образования</a:t>
            </a:r>
            <a:r>
              <a:rPr b="0" lang="ru-RU" sz="1800" spc="-182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по</a:t>
            </a:r>
            <a:r>
              <a:rPr b="0" lang="ru-RU" sz="1800" spc="-1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русскому</a:t>
            </a:r>
            <a:r>
              <a:rPr b="0" lang="ru-RU" sz="1800" spc="-137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c2b8d"/>
                </a:solidFill>
                <a:latin typeface="Calibri Light"/>
                <a:ea typeface="DejaVu Sans"/>
              </a:rPr>
              <a:t>языку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35" name="Group 12"/>
          <p:cNvGrpSpPr/>
          <p:nvPr/>
        </p:nvGrpSpPr>
        <p:grpSpPr>
          <a:xfrm>
            <a:off x="1864080" y="444960"/>
            <a:ext cx="4631760" cy="6097320"/>
            <a:chOff x="1864080" y="444960"/>
            <a:chExt cx="4631760" cy="6097320"/>
          </a:xfrm>
        </p:grpSpPr>
        <p:pic>
          <p:nvPicPr>
            <p:cNvPr id="236" name="object 30" descr=""/>
            <p:cNvPicPr/>
            <p:nvPr/>
          </p:nvPicPr>
          <p:blipFill>
            <a:blip r:embed="rId7"/>
            <a:stretch/>
          </p:blipFill>
          <p:spPr>
            <a:xfrm>
              <a:off x="2065680" y="577080"/>
              <a:ext cx="4217040" cy="5775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7" name="CustomShape 13"/>
            <p:cNvSpPr/>
            <p:nvPr/>
          </p:nvSpPr>
          <p:spPr>
            <a:xfrm>
              <a:off x="1864080" y="444960"/>
              <a:ext cx="4631760" cy="6097320"/>
            </a:xfrm>
            <a:custGeom>
              <a:avLst/>
              <a:gdLst/>
              <a:ahLst/>
              <a:rect l="l" t="t" r="r" b="b"/>
              <a:pathLst>
                <a:path w="4634230" h="6099809">
                  <a:moveTo>
                    <a:pt x="0" y="6099810"/>
                  </a:moveTo>
                  <a:lnTo>
                    <a:pt x="4633849" y="6099810"/>
                  </a:lnTo>
                  <a:lnTo>
                    <a:pt x="4633849" y="0"/>
                  </a:lnTo>
                  <a:lnTo>
                    <a:pt x="0" y="0"/>
                  </a:lnTo>
                  <a:lnTo>
                    <a:pt x="0" y="609981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932840" y="203760"/>
            <a:ext cx="8255160" cy="62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840" bIns="0">
            <a:spAutoFit/>
          </a:bodyPr>
          <a:p>
            <a:pPr marL="12600">
              <a:lnSpc>
                <a:spcPct val="100000"/>
              </a:lnSpc>
              <a:spcBef>
                <a:spcPts val="125"/>
              </a:spcBef>
            </a:pPr>
            <a:r>
              <a:rPr b="0" lang="ru-RU" sz="2000" spc="-7" strike="noStrike">
                <a:solidFill>
                  <a:srgbClr val="2c2b8d"/>
                </a:solidFill>
                <a:latin typeface="Calibri Light"/>
                <a:ea typeface="DejaVu Sans"/>
              </a:rPr>
              <a:t>Примерная</a:t>
            </a:r>
            <a:r>
              <a:rPr b="0" lang="ru-RU" sz="2000" spc="-262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2c2b8d"/>
                </a:solidFill>
                <a:latin typeface="Calibri Light"/>
                <a:ea typeface="DejaVu Sans"/>
              </a:rPr>
              <a:t>рабочая</a:t>
            </a:r>
            <a:r>
              <a:rPr b="0" lang="ru-RU" sz="2000" spc="-205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2000" spc="-21" strike="noStrike">
                <a:solidFill>
                  <a:srgbClr val="2c2b8d"/>
                </a:solidFill>
                <a:latin typeface="Calibri Light"/>
                <a:ea typeface="DejaVu Sans"/>
              </a:rPr>
              <a:t>программа</a:t>
            </a:r>
            <a:r>
              <a:rPr b="0" lang="ru-RU" sz="2000" spc="-205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основного</a:t>
            </a:r>
            <a:r>
              <a:rPr b="0" lang="ru-RU" sz="2000" spc="-23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2c2b8d"/>
                </a:solidFill>
                <a:latin typeface="Calibri Light"/>
                <a:ea typeface="DejaVu Sans"/>
              </a:rPr>
              <a:t>общего</a:t>
            </a:r>
            <a:r>
              <a:rPr b="0" lang="ru-RU" sz="2000" spc="-23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2000" spc="-21" strike="noStrike">
                <a:solidFill>
                  <a:srgbClr val="2c2b8d"/>
                </a:solidFill>
                <a:latin typeface="Calibri Light"/>
                <a:ea typeface="DejaVu Sans"/>
              </a:rPr>
              <a:t>образования</a:t>
            </a:r>
            <a:r>
              <a:rPr b="0" lang="ru-RU" sz="2000" spc="-185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2c2b8d"/>
                </a:solidFill>
                <a:latin typeface="Calibri Light"/>
                <a:ea typeface="DejaVu Sans"/>
              </a:rPr>
              <a:t>по</a:t>
            </a:r>
            <a:r>
              <a:rPr b="0" lang="ru-RU" sz="2000" spc="77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2c2b8d"/>
                </a:solidFill>
                <a:latin typeface="Calibri Light"/>
                <a:ea typeface="DejaVu Sans"/>
              </a:rPr>
              <a:t>литературе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239" name="Group 2"/>
          <p:cNvGrpSpPr/>
          <p:nvPr/>
        </p:nvGrpSpPr>
        <p:grpSpPr>
          <a:xfrm>
            <a:off x="8519760" y="1191960"/>
            <a:ext cx="3339360" cy="5009040"/>
            <a:chOff x="8519760" y="1191960"/>
            <a:chExt cx="3339360" cy="5009040"/>
          </a:xfrm>
        </p:grpSpPr>
        <p:pic>
          <p:nvPicPr>
            <p:cNvPr id="240" name="object 18" descr=""/>
            <p:cNvPicPr/>
            <p:nvPr/>
          </p:nvPicPr>
          <p:blipFill>
            <a:blip r:embed="rId1"/>
            <a:stretch/>
          </p:blipFill>
          <p:spPr>
            <a:xfrm>
              <a:off x="9031680" y="1513800"/>
              <a:ext cx="2329200" cy="4407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1" name="CustomShape 3"/>
            <p:cNvSpPr/>
            <p:nvPr/>
          </p:nvSpPr>
          <p:spPr>
            <a:xfrm>
              <a:off x="8519760" y="1191960"/>
              <a:ext cx="3339360" cy="5009040"/>
            </a:xfrm>
            <a:custGeom>
              <a:avLst/>
              <a:gdLst/>
              <a:ahLst/>
              <a:rect l="l" t="t" r="r" b="b"/>
              <a:pathLst>
                <a:path w="3342004" h="5011420">
                  <a:moveTo>
                    <a:pt x="0" y="5011293"/>
                  </a:moveTo>
                  <a:lnTo>
                    <a:pt x="3341751" y="5011293"/>
                  </a:lnTo>
                  <a:lnTo>
                    <a:pt x="3341751" y="0"/>
                  </a:lnTo>
                  <a:lnTo>
                    <a:pt x="0" y="0"/>
                  </a:lnTo>
                  <a:lnTo>
                    <a:pt x="0" y="5011293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2" name="CustomShape 4"/>
          <p:cNvSpPr/>
          <p:nvPr/>
        </p:nvSpPr>
        <p:spPr>
          <a:xfrm>
            <a:off x="8610120" y="6260400"/>
            <a:ext cx="2153880" cy="2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2"/>
              </a:rPr>
              <a:t>Ссылка</a:t>
            </a:r>
            <a:r>
              <a:rPr b="0" lang="ru-RU" sz="1800" spc="-26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3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4"/>
              </a:rPr>
              <a:t>на</a:t>
            </a:r>
            <a:r>
              <a:rPr b="0" lang="ru-RU" sz="1800" spc="-21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5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6"/>
              </a:rPr>
              <a:t>программу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43" name="Group 5"/>
          <p:cNvGrpSpPr/>
          <p:nvPr/>
        </p:nvGrpSpPr>
        <p:grpSpPr>
          <a:xfrm>
            <a:off x="2133360" y="628920"/>
            <a:ext cx="4364280" cy="5980320"/>
            <a:chOff x="2133360" y="628920"/>
            <a:chExt cx="4364280" cy="5980320"/>
          </a:xfrm>
        </p:grpSpPr>
        <p:pic>
          <p:nvPicPr>
            <p:cNvPr id="244" name="object 24" descr=""/>
            <p:cNvPicPr/>
            <p:nvPr/>
          </p:nvPicPr>
          <p:blipFill>
            <a:blip r:embed="rId7"/>
            <a:stretch/>
          </p:blipFill>
          <p:spPr>
            <a:xfrm>
              <a:off x="2280600" y="776160"/>
              <a:ext cx="4077360" cy="5694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5" name="CustomShape 6"/>
            <p:cNvSpPr/>
            <p:nvPr/>
          </p:nvSpPr>
          <p:spPr>
            <a:xfrm>
              <a:off x="2133360" y="628920"/>
              <a:ext cx="4364280" cy="5980320"/>
            </a:xfrm>
            <a:custGeom>
              <a:avLst/>
              <a:gdLst/>
              <a:ahLst/>
              <a:rect l="l" t="t" r="r" b="b"/>
              <a:pathLst>
                <a:path w="4366895" h="5982970">
                  <a:moveTo>
                    <a:pt x="0" y="5982970"/>
                  </a:moveTo>
                  <a:lnTo>
                    <a:pt x="4366386" y="5982970"/>
                  </a:lnTo>
                  <a:lnTo>
                    <a:pt x="4366386" y="0"/>
                  </a:lnTo>
                  <a:lnTo>
                    <a:pt x="0" y="0"/>
                  </a:lnTo>
                  <a:lnTo>
                    <a:pt x="0" y="598297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object 17" descr=""/>
          <p:cNvPicPr/>
          <p:nvPr/>
        </p:nvPicPr>
        <p:blipFill>
          <a:blip r:embed="rId1"/>
          <a:stretch/>
        </p:blipFill>
        <p:spPr>
          <a:xfrm>
            <a:off x="8710920" y="1416960"/>
            <a:ext cx="2642400" cy="4491360"/>
          </a:xfrm>
          <a:prstGeom prst="rect">
            <a:avLst/>
          </a:prstGeom>
          <a:ln>
            <a:noFill/>
          </a:ln>
        </p:spPr>
      </p:pic>
      <p:pic>
        <p:nvPicPr>
          <p:cNvPr id="247" name="object 18" descr=""/>
          <p:cNvPicPr/>
          <p:nvPr/>
        </p:nvPicPr>
        <p:blipFill>
          <a:blip r:embed="rId2"/>
          <a:stretch/>
        </p:blipFill>
        <p:spPr>
          <a:xfrm>
            <a:off x="1975320" y="299160"/>
            <a:ext cx="5721480" cy="6315120"/>
          </a:xfrm>
          <a:prstGeom prst="rect">
            <a:avLst/>
          </a:prstGeom>
          <a:ln>
            <a:noFill/>
          </a:ln>
        </p:spPr>
      </p:pic>
      <p:sp>
        <p:nvSpPr>
          <p:cNvPr id="248" name="CustomShape 1"/>
          <p:cNvSpPr/>
          <p:nvPr/>
        </p:nvSpPr>
        <p:spPr>
          <a:xfrm>
            <a:off x="8394480" y="6145200"/>
            <a:ext cx="2153880" cy="2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3"/>
              </a:rPr>
              <a:t>Ссылка</a:t>
            </a:r>
            <a:r>
              <a:rPr b="0" lang="ru-RU" sz="1800" spc="-15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4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5"/>
              </a:rPr>
              <a:t>на</a:t>
            </a:r>
            <a:r>
              <a:rPr b="0" lang="ru-RU" sz="1800" spc="-12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6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7"/>
              </a:rPr>
              <a:t>программу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833480" y="231120"/>
            <a:ext cx="878148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Примерная</a:t>
            </a:r>
            <a:r>
              <a:rPr b="0" lang="ru-RU" sz="1800" spc="-10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рабочая</a:t>
            </a:r>
            <a:r>
              <a:rPr b="0" lang="ru-RU" sz="1800" spc="-8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программа</a:t>
            </a:r>
            <a:r>
              <a:rPr b="0" lang="ru-RU" sz="1800" spc="-12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основного</a:t>
            </a:r>
            <a:r>
              <a:rPr b="0" lang="ru-RU" sz="1800" spc="-140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общего</a:t>
            </a:r>
            <a:r>
              <a:rPr b="0" lang="ru-RU" sz="1800" spc="-140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образования</a:t>
            </a:r>
            <a:r>
              <a:rPr b="0" lang="ru-RU" sz="1800" spc="-182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по</a:t>
            </a:r>
            <a:r>
              <a:rPr b="0" lang="ru-RU" sz="1800" spc="282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c2b8d"/>
                </a:solidFill>
                <a:latin typeface="Calibri Light"/>
                <a:ea typeface="DejaVu Sans"/>
              </a:rPr>
              <a:t>родному</a:t>
            </a:r>
            <a:r>
              <a:rPr b="0" lang="ru-RU" sz="1800" spc="-6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языку</a:t>
            </a:r>
            <a:r>
              <a:rPr b="0" lang="ru-RU" sz="1800" spc="-151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(русскому)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object 17" descr=""/>
          <p:cNvPicPr/>
          <p:nvPr/>
        </p:nvPicPr>
        <p:blipFill>
          <a:blip r:embed="rId1"/>
          <a:stretch/>
        </p:blipFill>
        <p:spPr>
          <a:xfrm>
            <a:off x="7773840" y="1211400"/>
            <a:ext cx="3173040" cy="4901400"/>
          </a:xfrm>
          <a:prstGeom prst="rect">
            <a:avLst/>
          </a:prstGeom>
          <a:ln>
            <a:noFill/>
          </a:ln>
        </p:spPr>
      </p:pic>
      <p:pic>
        <p:nvPicPr>
          <p:cNvPr id="251" name="object 18" descr=""/>
          <p:cNvPicPr/>
          <p:nvPr/>
        </p:nvPicPr>
        <p:blipFill>
          <a:blip r:embed="rId2"/>
          <a:stretch/>
        </p:blipFill>
        <p:spPr>
          <a:xfrm>
            <a:off x="468360" y="857520"/>
            <a:ext cx="4884480" cy="5342400"/>
          </a:xfrm>
          <a:prstGeom prst="rect">
            <a:avLst/>
          </a:prstGeom>
          <a:ln>
            <a:noFill/>
          </a:ln>
        </p:spPr>
      </p:pic>
      <p:sp>
        <p:nvSpPr>
          <p:cNvPr id="252" name="CustomShape 1"/>
          <p:cNvSpPr/>
          <p:nvPr/>
        </p:nvSpPr>
        <p:spPr>
          <a:xfrm>
            <a:off x="1328040" y="227160"/>
            <a:ext cx="9533520" cy="115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noAutofit/>
          </a:bodyPr>
          <a:p>
            <a:pPr marL="458640">
              <a:lnSpc>
                <a:spcPct val="100000"/>
              </a:lnSpc>
              <a:spcBef>
                <a:spcPts val="99"/>
              </a:spcBef>
            </a:pPr>
            <a:r>
              <a:rPr b="0" lang="ru-RU" sz="18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Примерная</a:t>
            </a:r>
            <a:r>
              <a:rPr b="0" lang="ru-RU" sz="1800" spc="-111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рабочая</a:t>
            </a:r>
            <a:r>
              <a:rPr b="0" lang="ru-RU" sz="1800" spc="-92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программа</a:t>
            </a:r>
            <a:r>
              <a:rPr b="0" lang="ru-RU" sz="1800" spc="-126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основного</a:t>
            </a:r>
            <a:r>
              <a:rPr b="0" lang="ru-RU" sz="1800" spc="-145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2" strike="noStrike">
                <a:solidFill>
                  <a:srgbClr val="2c2b8d"/>
                </a:solidFill>
                <a:latin typeface="Calibri Light"/>
                <a:ea typeface="DejaVu Sans"/>
              </a:rPr>
              <a:t>общего</a:t>
            </a:r>
            <a:r>
              <a:rPr b="0" lang="ru-RU" sz="1800" spc="-140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образования</a:t>
            </a:r>
            <a:r>
              <a:rPr b="0" lang="ru-RU" sz="1800" spc="-185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по</a:t>
            </a:r>
            <a:r>
              <a:rPr b="0" lang="ru-RU" sz="1800" spc="222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c2b8d"/>
                </a:solidFill>
                <a:latin typeface="Calibri Light"/>
                <a:ea typeface="DejaVu Sans"/>
              </a:rPr>
              <a:t>родной</a:t>
            </a:r>
            <a:r>
              <a:rPr b="0" lang="ru-RU" sz="1800" spc="287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35" strike="noStrike">
                <a:solidFill>
                  <a:srgbClr val="2c2b8d"/>
                </a:solidFill>
                <a:latin typeface="Calibri Light"/>
                <a:ea typeface="DejaVu Sans"/>
              </a:rPr>
              <a:t>литературе</a:t>
            </a:r>
            <a:r>
              <a:rPr b="0" lang="ru-RU" sz="1800" spc="-97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c2b8d"/>
                </a:solidFill>
                <a:latin typeface="Calibri Light"/>
                <a:ea typeface="DejaVu Sans"/>
              </a:rPr>
              <a:t>(русской)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125280" y="6557760"/>
            <a:ext cx="237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"/>
          <p:cNvSpPr/>
          <p:nvPr/>
        </p:nvSpPr>
        <p:spPr>
          <a:xfrm>
            <a:off x="8476200" y="6270480"/>
            <a:ext cx="2153880" cy="2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2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3"/>
              </a:rPr>
              <a:t>Ссылка</a:t>
            </a:r>
            <a:r>
              <a:rPr b="0" lang="ru-RU" sz="1800" spc="-15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4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5"/>
              </a:rPr>
              <a:t>на</a:t>
            </a:r>
            <a:r>
              <a:rPr b="0" lang="ru-RU" sz="1800" spc="-12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6"/>
              </a:rPr>
              <a:t> </a:t>
            </a:r>
            <a:r>
              <a:rPr b="0" lang="ru-RU" sz="1800" spc="-1" strike="noStrike" u="heavy">
                <a:solidFill>
                  <a:srgbClr val="0000ff"/>
                </a:solidFill>
                <a:uFill>
                  <a:solidFill>
                    <a:srgbClr val="0462c1"/>
                  </a:solidFill>
                </a:uFill>
                <a:latin typeface="Calibri"/>
                <a:ea typeface="DejaVu Sans"/>
                <a:hlinkClick r:id="rId7"/>
              </a:rPr>
              <a:t>программу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2831400" y="365040"/>
            <a:ext cx="851976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2c2b8d"/>
                </a:solidFill>
                <a:latin typeface="Times New Roman"/>
                <a:ea typeface="DejaVu Sans"/>
              </a:rPr>
              <a:t>Документы, сопровождающие работу учителя русского языка и литературы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449280" y="1974600"/>
            <a:ext cx="5026680" cy="249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Универсальный кодификатор распределенных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</a:t>
            </a:r>
            <a:r>
              <a:rPr b="1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русскому языку </a:t>
            </a:r>
            <a:r>
              <a:rPr b="0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(одобрен решением федерального учебно-методического объединения по общему образованию. Протокол от 12.04.2021 г. №1/21) </a:t>
            </a:r>
            <a:endParaRPr b="0" lang="ru-RU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Универсальный кодификатор распределенных по классам проверяемых требований к результатам освоения основной образовательной программы основного общего образования и элементов содержания по </a:t>
            </a:r>
            <a:r>
              <a:rPr b="1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литературе </a:t>
            </a:r>
            <a:r>
              <a:rPr b="0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(одобрен решением федерального учебно-методического объединения по общему образованию. Протокол от 12.04.2021 г. №1/21) </a:t>
            </a:r>
            <a:endParaRPr b="0" lang="ru-RU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6600" spc="-1" strike="noStrike">
                <a:solidFill>
                  <a:srgbClr val="c52982"/>
                </a:solidFill>
                <a:latin typeface="Calibri"/>
                <a:ea typeface="DejaVu Sans"/>
              </a:rPr>
              <a:t>	</a:t>
            </a:r>
            <a:endParaRPr b="0" lang="ru-RU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6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1"/>
              </a:rPr>
              <a:t>https://</a:t>
            </a:r>
            <a:r>
              <a:rPr b="0" lang="en-US" sz="6600" spc="-1" strike="noStrike" u="sng">
                <a:solidFill>
                  <a:srgbClr val="0000ff"/>
                </a:solidFill>
                <a:uFillTx/>
                <a:latin typeface="Times New Roman"/>
                <a:ea typeface="DejaVu Sans"/>
                <a:hlinkClick r:id="rId2"/>
              </a:rPr>
              <a:t>fipi.ru/metodicheskaya-kopilka/univers-kodifikatory-oko</a:t>
            </a:r>
            <a:r>
              <a:rPr b="0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 </a:t>
            </a:r>
            <a:endParaRPr b="0" lang="ru-RU" sz="6600" spc="-1" strike="noStrike">
              <a:latin typeface="Arial"/>
            </a:endParaRPr>
          </a:p>
        </p:txBody>
      </p:sp>
      <p:pic>
        <p:nvPicPr>
          <p:cNvPr id="257" name="Picture 3" descr=""/>
          <p:cNvPicPr/>
          <p:nvPr/>
        </p:nvPicPr>
        <p:blipFill>
          <a:blip r:embed="rId3"/>
          <a:stretch/>
        </p:blipFill>
        <p:spPr>
          <a:xfrm>
            <a:off x="220320" y="261720"/>
            <a:ext cx="1289880" cy="1710360"/>
          </a:xfrm>
          <a:prstGeom prst="rect">
            <a:avLst/>
          </a:prstGeom>
          <a:ln>
            <a:noFill/>
          </a:ln>
        </p:spPr>
      </p:pic>
      <p:pic>
        <p:nvPicPr>
          <p:cNvPr id="258" name="Picture 2" descr=""/>
          <p:cNvPicPr/>
          <p:nvPr/>
        </p:nvPicPr>
        <p:blipFill>
          <a:blip r:embed="rId4"/>
          <a:srcRect l="15343" t="25757" r="37008" b="7605"/>
          <a:stretch/>
        </p:blipFill>
        <p:spPr>
          <a:xfrm>
            <a:off x="5847480" y="1532880"/>
            <a:ext cx="6213960" cy="4884840"/>
          </a:xfrm>
          <a:prstGeom prst="rect">
            <a:avLst/>
          </a:prstGeom>
          <a:ln>
            <a:noFill/>
          </a:ln>
        </p:spPr>
      </p:pic>
      <p:pic>
        <p:nvPicPr>
          <p:cNvPr id="259" name="Picture 4" descr=""/>
          <p:cNvPicPr/>
          <p:nvPr/>
        </p:nvPicPr>
        <p:blipFill>
          <a:blip r:embed="rId5"/>
          <a:srcRect l="10068" t="34851" r="20725" b="22344"/>
          <a:stretch/>
        </p:blipFill>
        <p:spPr>
          <a:xfrm>
            <a:off x="513360" y="4405680"/>
            <a:ext cx="3887640" cy="1351080"/>
          </a:xfrm>
          <a:prstGeom prst="rect">
            <a:avLst/>
          </a:prstGeom>
          <a:ln>
            <a:noFill/>
          </a:ln>
        </p:spPr>
      </p:pic>
      <p:pic>
        <p:nvPicPr>
          <p:cNvPr id="260" name="Picture 5" descr=""/>
          <p:cNvPicPr/>
          <p:nvPr/>
        </p:nvPicPr>
        <p:blipFill>
          <a:blip r:embed="rId6"/>
          <a:srcRect l="9344" t="42271" r="38061" b="48588"/>
          <a:stretch/>
        </p:blipFill>
        <p:spPr>
          <a:xfrm>
            <a:off x="1395720" y="5914080"/>
            <a:ext cx="3951720" cy="388080"/>
          </a:xfrm>
          <a:prstGeom prst="rect">
            <a:avLst/>
          </a:prstGeom>
          <a:ln>
            <a:noFill/>
          </a:ln>
        </p:spPr>
      </p:pic>
      <p:pic>
        <p:nvPicPr>
          <p:cNvPr id="261" name="Picture 6" descr=""/>
          <p:cNvPicPr/>
          <p:nvPr/>
        </p:nvPicPr>
        <p:blipFill>
          <a:blip r:embed="rId7"/>
          <a:srcRect l="10407" t="48469" r="46754" b="44024"/>
          <a:stretch/>
        </p:blipFill>
        <p:spPr>
          <a:xfrm>
            <a:off x="2662920" y="6336360"/>
            <a:ext cx="3502800" cy="34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2518560" y="132480"/>
            <a:ext cx="8519760" cy="13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2c2b8d"/>
                </a:solidFill>
                <a:latin typeface="Times New Roman"/>
                <a:ea typeface="DejaVu Sans"/>
              </a:rPr>
              <a:t>Документы, сопровождающие работу учителя русского языка и литературы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6361200" y="1408680"/>
            <a:ext cx="5299560" cy="263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2000"/>
          </a:bodyPr>
          <a:p>
            <a:pPr>
              <a:lnSpc>
                <a:spcPct val="100000"/>
              </a:lnSpc>
            </a:pPr>
            <a:r>
              <a:rPr b="0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Концепция преподавания русского языка и литературы в Российской Федерации (утверждена распоряжением Правительства Российской Федерации от 6.04.2016 г. № 637-р) </a:t>
            </a:r>
            <a:endParaRPr b="0" lang="ru-RU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Концепция программы поддержки детского и юношеского чтения в Российской Федерации (утверждена распоряжением Правительства Российской Федерации от 3.06.2017 г. № 1155-р) </a:t>
            </a:r>
            <a:endParaRPr b="0" lang="ru-RU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66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	</a:t>
            </a:r>
            <a:endParaRPr b="0" lang="ru-RU" sz="6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6600" spc="-1" strike="noStrike">
              <a:latin typeface="Arial"/>
            </a:endParaRPr>
          </a:p>
        </p:txBody>
      </p:sp>
      <p:pic>
        <p:nvPicPr>
          <p:cNvPr id="264" name="Picture 3" descr=""/>
          <p:cNvPicPr/>
          <p:nvPr/>
        </p:nvPicPr>
        <p:blipFill>
          <a:blip r:embed="rId1"/>
          <a:stretch/>
        </p:blipFill>
        <p:spPr>
          <a:xfrm>
            <a:off x="220320" y="261720"/>
            <a:ext cx="1289880" cy="1710360"/>
          </a:xfrm>
          <a:prstGeom prst="rect">
            <a:avLst/>
          </a:prstGeom>
          <a:ln>
            <a:noFill/>
          </a:ln>
        </p:spPr>
      </p:pic>
      <p:pic>
        <p:nvPicPr>
          <p:cNvPr id="265" name="Picture 2" descr=""/>
          <p:cNvPicPr/>
          <p:nvPr/>
        </p:nvPicPr>
        <p:blipFill>
          <a:blip r:embed="rId2"/>
          <a:stretch/>
        </p:blipFill>
        <p:spPr>
          <a:xfrm>
            <a:off x="220320" y="2085480"/>
            <a:ext cx="5440320" cy="4473720"/>
          </a:xfrm>
          <a:prstGeom prst="rect">
            <a:avLst/>
          </a:prstGeom>
          <a:ln>
            <a:noFill/>
          </a:ln>
        </p:spPr>
      </p:pic>
      <p:pic>
        <p:nvPicPr>
          <p:cNvPr id="266" name="Picture 3" descr=""/>
          <p:cNvPicPr/>
          <p:nvPr/>
        </p:nvPicPr>
        <p:blipFill>
          <a:blip r:embed="rId3"/>
          <a:stretch/>
        </p:blipFill>
        <p:spPr>
          <a:xfrm>
            <a:off x="6095160" y="3852720"/>
            <a:ext cx="5831640" cy="300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1328040" y="227160"/>
            <a:ext cx="9533520" cy="29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2000"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2c2b8d"/>
                </a:solidFill>
                <a:latin typeface="Times New Roman"/>
                <a:ea typeface="DejaVu Sans"/>
              </a:rPr>
              <a:t>Основные направления методической деятельности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838080" y="1825560"/>
            <a:ext cx="10513080" cy="439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c52982"/>
                </a:solidFill>
                <a:latin typeface="Times New Roman"/>
                <a:ea typeface="DejaVu Sans"/>
              </a:rPr>
              <a:t>МЕТОДИЧЕСКИЙ ПОРТФЕЛЬ УЧИТЕЛЯ РУССКОГО ЯЗЫКА И ЛИТЕРАТУРЫ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</p:txBody>
      </p:sp>
      <p:pic>
        <p:nvPicPr>
          <p:cNvPr id="269" name="Рисунок 3" descr=""/>
          <p:cNvPicPr/>
          <p:nvPr/>
        </p:nvPicPr>
        <p:blipFill>
          <a:blip r:embed="rId1"/>
          <a:srcRect l="29457" t="7367" r="32671" b="75566"/>
          <a:stretch/>
        </p:blipFill>
        <p:spPr>
          <a:xfrm>
            <a:off x="2273040" y="4969800"/>
            <a:ext cx="3777120" cy="958320"/>
          </a:xfrm>
          <a:prstGeom prst="rect">
            <a:avLst/>
          </a:prstGeom>
          <a:ln>
            <a:noFill/>
          </a:ln>
        </p:spPr>
      </p:pic>
      <p:pic>
        <p:nvPicPr>
          <p:cNvPr id="270" name="Рисунок 4" descr=""/>
          <p:cNvPicPr/>
          <p:nvPr/>
        </p:nvPicPr>
        <p:blipFill>
          <a:blip r:embed="rId2"/>
          <a:srcRect l="18583" t="6985" r="32886" b="84672"/>
          <a:stretch/>
        </p:blipFill>
        <p:spPr>
          <a:xfrm>
            <a:off x="838080" y="3820320"/>
            <a:ext cx="5313240" cy="574920"/>
          </a:xfrm>
          <a:prstGeom prst="rect">
            <a:avLst/>
          </a:prstGeom>
          <a:ln>
            <a:noFill/>
          </a:ln>
        </p:spPr>
      </p:pic>
      <p:pic>
        <p:nvPicPr>
          <p:cNvPr id="271" name="Рисунок 5" descr=""/>
          <p:cNvPicPr/>
          <p:nvPr/>
        </p:nvPicPr>
        <p:blipFill>
          <a:blip r:embed="rId3"/>
          <a:srcRect l="15799" t="6478" r="75927" b="80266"/>
          <a:stretch/>
        </p:blipFill>
        <p:spPr>
          <a:xfrm>
            <a:off x="7925400" y="3740400"/>
            <a:ext cx="1016280" cy="911880"/>
          </a:xfrm>
          <a:prstGeom prst="rect">
            <a:avLst/>
          </a:prstGeom>
          <a:ln>
            <a:noFill/>
          </a:ln>
        </p:spPr>
      </p:pic>
      <p:pic>
        <p:nvPicPr>
          <p:cNvPr id="272" name="Рисунок 6" descr=""/>
          <p:cNvPicPr/>
          <p:nvPr/>
        </p:nvPicPr>
        <p:blipFill>
          <a:blip r:embed="rId4"/>
          <a:srcRect l="28457" t="25039" r="29313" b="63374"/>
          <a:stretch/>
        </p:blipFill>
        <p:spPr>
          <a:xfrm>
            <a:off x="6804720" y="5164200"/>
            <a:ext cx="5153040" cy="79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1328040" y="227160"/>
            <a:ext cx="9533520" cy="110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 u="sng">
                <a:solidFill>
                  <a:srgbClr val="0000ff"/>
                </a:solidFill>
                <a:uFillTx/>
                <a:latin typeface="Calibri Light"/>
                <a:ea typeface="DejaVu Sans"/>
                <a:hlinkClick r:id="rId1"/>
              </a:rPr>
              <a:t>Единое содержание общего образования </a:t>
            </a:r>
            <a:r>
              <a:rPr b="0" lang="en-US" sz="1800" spc="-1" strike="noStrike" u="sng">
                <a:solidFill>
                  <a:srgbClr val="0000ff"/>
                </a:solidFill>
                <a:uFillTx/>
                <a:latin typeface="Calibri Light"/>
                <a:ea typeface="DejaVu Sans"/>
                <a:hlinkClick r:id="rId2"/>
              </a:rPr>
              <a:t>https://edsoo.ru/GOTOVITSYa_K_PUBLIKACII_Prepodavanie_russkogo_yazika_i_literaturi_v_usloviyah_obnovleniya_soderzhaniya_shkolnogo_obrazovaniya.htm</a:t>
            </a:r>
            <a:br/>
            <a:endParaRPr b="0" lang="ru-RU" sz="1800" spc="-1" strike="noStrike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2050560" y="1143000"/>
            <a:ext cx="8088120" cy="40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c52982"/>
                </a:solidFill>
                <a:latin typeface="Calibri"/>
                <a:ea typeface="DejaVu Sans"/>
              </a:rPr>
              <a:t>ПРЕПОДАВАНИЕ РУССКОГО ЯЗЫКА И ЛИТЕРАТУРЫ В УСЛОВИЯХ ОБНОВЛЕНИЯ СОДЕРЖАНИЯ ШКОЛЬНОГО ОБРАЗОВАНИЯ 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c52982"/>
                </a:solidFill>
                <a:latin typeface="Calibri"/>
                <a:ea typeface="DejaVu Sans"/>
              </a:rPr>
              <a:t>Методическое пособие. М., 2021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"/>
          <p:cNvGrpSpPr/>
          <p:nvPr/>
        </p:nvGrpSpPr>
        <p:grpSpPr>
          <a:xfrm>
            <a:off x="240840" y="849960"/>
            <a:ext cx="7009920" cy="4087440"/>
            <a:chOff x="240840" y="849960"/>
            <a:chExt cx="7009920" cy="4087440"/>
          </a:xfrm>
        </p:grpSpPr>
        <p:pic>
          <p:nvPicPr>
            <p:cNvPr id="183" name="object 17" descr=""/>
            <p:cNvPicPr/>
            <p:nvPr/>
          </p:nvPicPr>
          <p:blipFill>
            <a:blip r:embed="rId1"/>
            <a:stretch/>
          </p:blipFill>
          <p:spPr>
            <a:xfrm>
              <a:off x="819360" y="855000"/>
              <a:ext cx="6328800" cy="39585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4" name="CustomShape 2"/>
            <p:cNvSpPr/>
            <p:nvPr/>
          </p:nvSpPr>
          <p:spPr>
            <a:xfrm>
              <a:off x="240840" y="849960"/>
              <a:ext cx="7009920" cy="4087440"/>
            </a:xfrm>
            <a:custGeom>
              <a:avLst/>
              <a:gdLst/>
              <a:ahLst/>
              <a:rect l="l" t="t" r="r" b="b"/>
              <a:pathLst>
                <a:path w="7012305" h="4090035">
                  <a:moveTo>
                    <a:pt x="0" y="4089654"/>
                  </a:moveTo>
                  <a:lnTo>
                    <a:pt x="7011797" y="4089654"/>
                  </a:lnTo>
                  <a:lnTo>
                    <a:pt x="7011797" y="0"/>
                  </a:lnTo>
                  <a:lnTo>
                    <a:pt x="0" y="0"/>
                  </a:lnTo>
                  <a:lnTo>
                    <a:pt x="0" y="4089654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5" name="Group 3"/>
          <p:cNvGrpSpPr/>
          <p:nvPr/>
        </p:nvGrpSpPr>
        <p:grpSpPr>
          <a:xfrm>
            <a:off x="7449480" y="849960"/>
            <a:ext cx="4132080" cy="1855440"/>
            <a:chOff x="7449480" y="849960"/>
            <a:chExt cx="4132080" cy="1855440"/>
          </a:xfrm>
        </p:grpSpPr>
        <p:pic>
          <p:nvPicPr>
            <p:cNvPr id="186" name="object 20" descr=""/>
            <p:cNvPicPr/>
            <p:nvPr/>
          </p:nvPicPr>
          <p:blipFill>
            <a:blip r:embed="rId2"/>
            <a:stretch/>
          </p:blipFill>
          <p:spPr>
            <a:xfrm>
              <a:off x="7569720" y="867600"/>
              <a:ext cx="3967920" cy="1710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7" name="CustomShape 4"/>
            <p:cNvSpPr/>
            <p:nvPr/>
          </p:nvSpPr>
          <p:spPr>
            <a:xfrm>
              <a:off x="7449480" y="849960"/>
              <a:ext cx="4132080" cy="1855440"/>
            </a:xfrm>
            <a:custGeom>
              <a:avLst/>
              <a:gdLst/>
              <a:ahLst/>
              <a:rect l="l" t="t" r="r" b="b"/>
              <a:pathLst>
                <a:path w="4134484" h="1858010">
                  <a:moveTo>
                    <a:pt x="0" y="1857502"/>
                  </a:moveTo>
                  <a:lnTo>
                    <a:pt x="4133977" y="1857502"/>
                  </a:lnTo>
                  <a:lnTo>
                    <a:pt x="4133977" y="0"/>
                  </a:lnTo>
                  <a:lnTo>
                    <a:pt x="0" y="0"/>
                  </a:lnTo>
                  <a:lnTo>
                    <a:pt x="0" y="1857502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457200" y="4724280"/>
            <a:ext cx="11344320" cy="1896840"/>
          </a:xfrm>
          <a:prstGeom prst="rect">
            <a:avLst/>
          </a:prstGeom>
          <a:noFill/>
          <a:ln w="9360">
            <a:solidFill>
              <a:srgbClr val="a6a6a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0">
            <a:spAutoFit/>
          </a:bodyPr>
          <a:p>
            <a:pPr marL="91440">
              <a:lnSpc>
                <a:spcPct val="100000"/>
              </a:lnSpc>
              <a:spcBef>
                <a:spcPts val="26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Всероссийская предметная неделя «ФГОС основного общего образования: анализируем изменения»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marL="91440">
              <a:lnSpc>
                <a:spcPct val="100000"/>
              </a:lnSpc>
              <a:spcBef>
                <a:spcPts val="26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https://uchitel.club/conferences/subject-week4?utm_campaign=20220321_predmetnaya_nedelya&amp;utm_medium=email&amp;utm_source=Sendsay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125280" y="6557760"/>
            <a:ext cx="237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3"/>
          <p:cNvSpPr/>
          <p:nvPr/>
        </p:nvSpPr>
        <p:spPr>
          <a:xfrm>
            <a:off x="2088360" y="864360"/>
            <a:ext cx="8050680" cy="16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3080" bIns="0">
            <a:noAutofit/>
          </a:bodyPr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b="0" lang="ru-RU" sz="6600" spc="-1" strike="noStrike">
                <a:solidFill>
                  <a:srgbClr val="c52982"/>
                </a:solidFill>
                <a:latin typeface="Calibri"/>
                <a:ea typeface="DejaVu Sans"/>
              </a:rPr>
              <a:t>29</a:t>
            </a:r>
            <a:r>
              <a:rPr b="0" lang="ru-RU" sz="6600" spc="-55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0" lang="ru-RU" sz="6600" spc="-1" strike="noStrike">
                <a:solidFill>
                  <a:srgbClr val="c52982"/>
                </a:solidFill>
                <a:latin typeface="Calibri"/>
                <a:ea typeface="DejaVu Sans"/>
              </a:rPr>
              <a:t>марта</a:t>
            </a:r>
            <a:r>
              <a:rPr b="0" lang="ru-RU" sz="6600" spc="-15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0" lang="ru-RU" sz="6600" spc="-1" strike="noStrike">
                <a:solidFill>
                  <a:srgbClr val="c52982"/>
                </a:solidFill>
                <a:latin typeface="Calibri"/>
                <a:ea typeface="DejaVu Sans"/>
              </a:rPr>
              <a:t>15:00</a:t>
            </a:r>
            <a:r>
              <a:rPr b="0" lang="ru-RU" sz="6600" spc="-80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0" lang="ru-RU" sz="6600" spc="-1" strike="noStrike">
                <a:solidFill>
                  <a:srgbClr val="c52982"/>
                </a:solidFill>
                <a:latin typeface="Calibri"/>
                <a:ea typeface="DejaVu Sans"/>
              </a:rPr>
              <a:t>– 18:00</a:t>
            </a:r>
            <a:br/>
            <a:r>
              <a:rPr b="1" lang="ru-RU" sz="3600" spc="-15" strike="noStrike">
                <a:solidFill>
                  <a:srgbClr val="c52982"/>
                </a:solidFill>
                <a:latin typeface="Calibri"/>
                <a:ea typeface="DejaVu Sans"/>
              </a:rPr>
              <a:t>День</a:t>
            </a:r>
            <a:r>
              <a:rPr b="1" lang="ru-RU" sz="3600" spc="-7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1" lang="ru-RU" sz="3600" spc="-15" strike="noStrike">
                <a:solidFill>
                  <a:srgbClr val="c52982"/>
                </a:solidFill>
                <a:latin typeface="Calibri"/>
                <a:ea typeface="DejaVu Sans"/>
              </a:rPr>
              <a:t>учителя</a:t>
            </a:r>
            <a:r>
              <a:rPr b="1" lang="ru-RU" sz="3600" spc="-80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1" lang="ru-RU" sz="3600" spc="-1" strike="noStrike">
                <a:solidFill>
                  <a:srgbClr val="c52982"/>
                </a:solidFill>
                <a:latin typeface="Calibri"/>
                <a:ea typeface="DejaVu Sans"/>
              </a:rPr>
              <a:t>литературы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2050560" y="3031920"/>
            <a:ext cx="8088120" cy="389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noAutofit/>
          </a:bodyPr>
          <a:p>
            <a:pPr marL="37440" algn="ctr">
              <a:lnSpc>
                <a:spcPct val="100000"/>
              </a:lnSpc>
              <a:spcBef>
                <a:spcPts val="105"/>
              </a:spcBef>
            </a:pPr>
            <a:r>
              <a:rPr b="0" lang="ru-RU" sz="6600" spc="-1" strike="noStrike">
                <a:solidFill>
                  <a:srgbClr val="c52982"/>
                </a:solidFill>
                <a:latin typeface="Calibri"/>
                <a:ea typeface="DejaVu Sans"/>
              </a:rPr>
              <a:t>30</a:t>
            </a:r>
            <a:r>
              <a:rPr b="0" lang="ru-RU" sz="6600" spc="-55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0" lang="ru-RU" sz="6600" spc="-1" strike="noStrike">
                <a:solidFill>
                  <a:srgbClr val="c52982"/>
                </a:solidFill>
                <a:latin typeface="Calibri"/>
                <a:ea typeface="DejaVu Sans"/>
              </a:rPr>
              <a:t>марта</a:t>
            </a:r>
            <a:r>
              <a:rPr b="0" lang="ru-RU" sz="6600" spc="-15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0" lang="ru-RU" sz="6600" spc="-1" strike="noStrike">
                <a:solidFill>
                  <a:srgbClr val="c52982"/>
                </a:solidFill>
                <a:latin typeface="Calibri"/>
                <a:ea typeface="DejaVu Sans"/>
              </a:rPr>
              <a:t>15:00</a:t>
            </a:r>
            <a:r>
              <a:rPr b="0" lang="ru-RU" sz="6600" spc="-92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0" lang="ru-RU" sz="6600" spc="-1" strike="noStrike">
                <a:solidFill>
                  <a:srgbClr val="c52982"/>
                </a:solidFill>
                <a:latin typeface="Calibri"/>
                <a:ea typeface="DejaVu Sans"/>
              </a:rPr>
              <a:t>– 18:00</a:t>
            </a:r>
            <a:endParaRPr b="0" lang="ru-RU" sz="6600" spc="-1" strike="noStrike">
              <a:latin typeface="Arial"/>
            </a:endParaRPr>
          </a:p>
          <a:p>
            <a:pPr marL="48960" algn="ctr">
              <a:lnSpc>
                <a:spcPct val="100000"/>
              </a:lnSpc>
              <a:spcBef>
                <a:spcPts val="190"/>
              </a:spcBef>
            </a:pPr>
            <a:r>
              <a:rPr b="1" lang="ru-RU" sz="3600" spc="-15" strike="noStrike">
                <a:solidFill>
                  <a:srgbClr val="c52982"/>
                </a:solidFill>
                <a:latin typeface="Calibri"/>
                <a:ea typeface="DejaVu Sans"/>
              </a:rPr>
              <a:t>День</a:t>
            </a:r>
            <a:r>
              <a:rPr b="1" lang="ru-RU" sz="3600" spc="-1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1" lang="ru-RU" sz="3600" spc="-15" strike="noStrike">
                <a:solidFill>
                  <a:srgbClr val="c52982"/>
                </a:solidFill>
                <a:latin typeface="Calibri"/>
                <a:ea typeface="DejaVu Sans"/>
              </a:rPr>
              <a:t>учителя</a:t>
            </a:r>
            <a:r>
              <a:rPr b="1" lang="ru-RU" sz="3600" spc="-35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1" lang="ru-RU" sz="3600" spc="-12" strike="noStrike">
                <a:solidFill>
                  <a:srgbClr val="c52982"/>
                </a:solidFill>
                <a:latin typeface="Calibri"/>
                <a:ea typeface="DejaVu Sans"/>
              </a:rPr>
              <a:t>русского</a:t>
            </a:r>
            <a:r>
              <a:rPr b="1" lang="ru-RU" sz="3600" spc="-126" strike="noStrike">
                <a:solidFill>
                  <a:srgbClr val="c52982"/>
                </a:solidFill>
                <a:latin typeface="Calibri"/>
                <a:ea typeface="DejaVu Sans"/>
              </a:rPr>
              <a:t> </a:t>
            </a:r>
            <a:r>
              <a:rPr b="1" lang="ru-RU" sz="3600" spc="-26" strike="noStrike">
                <a:solidFill>
                  <a:srgbClr val="c52982"/>
                </a:solidFill>
                <a:latin typeface="Calibri"/>
                <a:ea typeface="DejaVu Sans"/>
              </a:rPr>
              <a:t>языка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120680" y="173880"/>
            <a:ext cx="9533520" cy="68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c52982"/>
                </a:solidFill>
                <a:latin typeface="Calibri"/>
                <a:ea typeface="DejaVu Sans"/>
              </a:rPr>
              <a:t>В презентации использованы материалы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Г.В. Крюковой, ведущего методиста ГК «Просвещение»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Е.Г. Медведевой, доцента кафедры социально-гуманитарных дисциплин ТОГИРРО 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2772000" y="2725200"/>
            <a:ext cx="6659640" cy="375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object 16" descr=""/>
          <p:cNvPicPr/>
          <p:nvPr/>
        </p:nvPicPr>
        <p:blipFill>
          <a:blip r:embed="rId1"/>
          <a:stretch/>
        </p:blipFill>
        <p:spPr>
          <a:xfrm>
            <a:off x="393480" y="2055600"/>
            <a:ext cx="5496480" cy="2792520"/>
          </a:xfrm>
          <a:prstGeom prst="rect">
            <a:avLst/>
          </a:prstGeom>
          <a:ln>
            <a:noFill/>
          </a:ln>
        </p:spPr>
      </p:pic>
      <p:pic>
        <p:nvPicPr>
          <p:cNvPr id="189" name="object 17" descr=""/>
          <p:cNvPicPr/>
          <p:nvPr/>
        </p:nvPicPr>
        <p:blipFill>
          <a:blip r:embed="rId2"/>
          <a:stretch/>
        </p:blipFill>
        <p:spPr>
          <a:xfrm>
            <a:off x="6099840" y="1990440"/>
            <a:ext cx="5659560" cy="280044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1008000" y="81720"/>
            <a:ext cx="1779120" cy="2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800" spc="-1" strike="noStrike">
                <a:solidFill>
                  <a:srgbClr val="2c2b8d"/>
                </a:solidFill>
                <a:latin typeface="Times New Roman"/>
                <a:ea typeface="DejaVu Sans"/>
              </a:rPr>
              <a:t>	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828520" y="6530040"/>
            <a:ext cx="5288760" cy="20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590"/>
              </a:lnSpc>
            </a:pP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Приказ</a:t>
            </a:r>
            <a:r>
              <a:rPr b="0" lang="ru-RU" sz="1550" spc="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Минпросвещения</a:t>
            </a:r>
            <a:r>
              <a:rPr b="0" lang="ru-RU" sz="1550" spc="25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России</a:t>
            </a:r>
            <a:r>
              <a:rPr b="0" lang="ru-RU" sz="1550" spc="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№</a:t>
            </a:r>
            <a:r>
              <a:rPr b="0" lang="ru-RU" sz="1550" spc="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287</a:t>
            </a:r>
            <a:r>
              <a:rPr b="0" lang="ru-RU" sz="1550" spc="-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от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31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мая </a:t>
            </a:r>
            <a:r>
              <a:rPr b="0" lang="ru-RU" sz="1550" spc="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12" strike="noStrike">
                <a:solidFill>
                  <a:srgbClr val="000000"/>
                </a:solidFill>
                <a:latin typeface="Calibri"/>
                <a:ea typeface="DejaVu Sans"/>
              </a:rPr>
              <a:t>2021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5" strike="noStrike">
                <a:solidFill>
                  <a:srgbClr val="000000"/>
                </a:solidFill>
                <a:latin typeface="Calibri"/>
                <a:ea typeface="DejaVu Sans"/>
              </a:rPr>
              <a:t>года</a:t>
            </a:r>
            <a:endParaRPr b="0" lang="ru-RU" sz="1550" spc="-1" strike="noStrike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125280" y="6557760"/>
            <a:ext cx="237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object 16" descr=""/>
          <p:cNvPicPr/>
          <p:nvPr/>
        </p:nvPicPr>
        <p:blipFill>
          <a:blip r:embed="rId1"/>
          <a:stretch/>
        </p:blipFill>
        <p:spPr>
          <a:xfrm>
            <a:off x="3456000" y="194760"/>
            <a:ext cx="6951960" cy="602604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2828520" y="6530040"/>
            <a:ext cx="5288760" cy="20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590"/>
              </a:lnSpc>
            </a:pP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Приказ</a:t>
            </a:r>
            <a:r>
              <a:rPr b="0" lang="ru-RU" sz="1550" spc="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Минпросвещения</a:t>
            </a:r>
            <a:r>
              <a:rPr b="0" lang="ru-RU" sz="1550" spc="25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России</a:t>
            </a:r>
            <a:r>
              <a:rPr b="0" lang="ru-RU" sz="1550" spc="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№</a:t>
            </a:r>
            <a:r>
              <a:rPr b="0" lang="ru-RU" sz="1550" spc="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287</a:t>
            </a:r>
            <a:r>
              <a:rPr b="0" lang="ru-RU" sz="1550" spc="-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от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31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мая </a:t>
            </a:r>
            <a:r>
              <a:rPr b="0" lang="ru-RU" sz="1550" spc="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12" strike="noStrike">
                <a:solidFill>
                  <a:srgbClr val="000000"/>
                </a:solidFill>
                <a:latin typeface="Calibri"/>
                <a:ea typeface="DejaVu Sans"/>
              </a:rPr>
              <a:t>2021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5" strike="noStrike">
                <a:solidFill>
                  <a:srgbClr val="000000"/>
                </a:solidFill>
                <a:latin typeface="Calibri"/>
                <a:ea typeface="DejaVu Sans"/>
              </a:rPr>
              <a:t>года</a:t>
            </a:r>
            <a:endParaRPr b="0" lang="ru-RU" sz="155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25280" y="6557760"/>
            <a:ext cx="237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"/>
          <p:cNvGrpSpPr/>
          <p:nvPr/>
        </p:nvGrpSpPr>
        <p:grpSpPr>
          <a:xfrm>
            <a:off x="2049840" y="414720"/>
            <a:ext cx="9605880" cy="3415320"/>
            <a:chOff x="2049840" y="414720"/>
            <a:chExt cx="9605880" cy="3415320"/>
          </a:xfrm>
        </p:grpSpPr>
        <p:pic>
          <p:nvPicPr>
            <p:cNvPr id="197" name="object 17" descr=""/>
            <p:cNvPicPr/>
            <p:nvPr/>
          </p:nvPicPr>
          <p:blipFill>
            <a:blip r:embed="rId1"/>
            <a:stretch/>
          </p:blipFill>
          <p:spPr>
            <a:xfrm>
              <a:off x="2049840" y="414720"/>
              <a:ext cx="9605880" cy="1310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8" name="object 18" descr=""/>
            <p:cNvPicPr/>
            <p:nvPr/>
          </p:nvPicPr>
          <p:blipFill>
            <a:blip r:embed="rId2"/>
            <a:stretch/>
          </p:blipFill>
          <p:spPr>
            <a:xfrm>
              <a:off x="2069640" y="1627920"/>
              <a:ext cx="9438840" cy="22021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9" name="Group 2"/>
          <p:cNvGrpSpPr/>
          <p:nvPr/>
        </p:nvGrpSpPr>
        <p:grpSpPr>
          <a:xfrm>
            <a:off x="2045160" y="4097520"/>
            <a:ext cx="8652600" cy="2352600"/>
            <a:chOff x="2045160" y="4097520"/>
            <a:chExt cx="8652600" cy="2352600"/>
          </a:xfrm>
        </p:grpSpPr>
        <p:pic>
          <p:nvPicPr>
            <p:cNvPr id="200" name="object 20" descr=""/>
            <p:cNvPicPr/>
            <p:nvPr/>
          </p:nvPicPr>
          <p:blipFill>
            <a:blip r:embed="rId3"/>
            <a:stretch/>
          </p:blipFill>
          <p:spPr>
            <a:xfrm>
              <a:off x="2242440" y="4145040"/>
              <a:ext cx="8321400" cy="2246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1" name="CustomShape 3"/>
            <p:cNvSpPr/>
            <p:nvPr/>
          </p:nvSpPr>
          <p:spPr>
            <a:xfrm>
              <a:off x="2045160" y="4097520"/>
              <a:ext cx="8652600" cy="2352600"/>
            </a:xfrm>
            <a:custGeom>
              <a:avLst/>
              <a:gdLst/>
              <a:ahLst/>
              <a:rect l="l" t="t" r="r" b="b"/>
              <a:pathLst>
                <a:path w="8655050" h="2355215">
                  <a:moveTo>
                    <a:pt x="0" y="2354961"/>
                  </a:moveTo>
                  <a:lnTo>
                    <a:pt x="8654669" y="2354961"/>
                  </a:lnTo>
                  <a:lnTo>
                    <a:pt x="8654669" y="0"/>
                  </a:lnTo>
                  <a:lnTo>
                    <a:pt x="0" y="0"/>
                  </a:lnTo>
                  <a:lnTo>
                    <a:pt x="0" y="2354961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2" name="CustomShape 4"/>
          <p:cNvSpPr/>
          <p:nvPr/>
        </p:nvSpPr>
        <p:spPr>
          <a:xfrm>
            <a:off x="2828520" y="6530040"/>
            <a:ext cx="5288760" cy="20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590"/>
              </a:lnSpc>
            </a:pP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Приказ</a:t>
            </a:r>
            <a:r>
              <a:rPr b="0" lang="ru-RU" sz="1550" spc="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Минпросвещения</a:t>
            </a:r>
            <a:r>
              <a:rPr b="0" lang="ru-RU" sz="1550" spc="25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России</a:t>
            </a:r>
            <a:r>
              <a:rPr b="0" lang="ru-RU" sz="1550" spc="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№</a:t>
            </a:r>
            <a:r>
              <a:rPr b="0" lang="ru-RU" sz="1550" spc="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287</a:t>
            </a:r>
            <a:r>
              <a:rPr b="0" lang="ru-RU" sz="1550" spc="-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от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31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мая </a:t>
            </a:r>
            <a:r>
              <a:rPr b="0" lang="ru-RU" sz="1550" spc="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12" strike="noStrike">
                <a:solidFill>
                  <a:srgbClr val="000000"/>
                </a:solidFill>
                <a:latin typeface="Calibri"/>
                <a:ea typeface="DejaVu Sans"/>
              </a:rPr>
              <a:t>2021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5" strike="noStrike">
                <a:solidFill>
                  <a:srgbClr val="000000"/>
                </a:solidFill>
                <a:latin typeface="Calibri"/>
                <a:ea typeface="DejaVu Sans"/>
              </a:rPr>
              <a:t>года</a:t>
            </a:r>
            <a:endParaRPr b="0" lang="ru-RU" sz="15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object 16" descr=""/>
          <p:cNvPicPr/>
          <p:nvPr/>
        </p:nvPicPr>
        <p:blipFill>
          <a:blip r:embed="rId1"/>
          <a:stretch/>
        </p:blipFill>
        <p:spPr>
          <a:xfrm>
            <a:off x="1721880" y="627840"/>
            <a:ext cx="8844120" cy="3620160"/>
          </a:xfrm>
          <a:prstGeom prst="rect">
            <a:avLst/>
          </a:prstGeom>
          <a:ln>
            <a:noFill/>
          </a:ln>
        </p:spPr>
      </p:pic>
      <p:pic>
        <p:nvPicPr>
          <p:cNvPr id="204" name="object 18" descr=""/>
          <p:cNvPicPr/>
          <p:nvPr/>
        </p:nvPicPr>
        <p:blipFill>
          <a:blip r:embed="rId2"/>
          <a:stretch/>
        </p:blipFill>
        <p:spPr>
          <a:xfrm>
            <a:off x="1921320" y="4462920"/>
            <a:ext cx="8690040" cy="114192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2828520" y="6530040"/>
            <a:ext cx="5288760" cy="20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590"/>
              </a:lnSpc>
            </a:pP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Приказ</a:t>
            </a:r>
            <a:r>
              <a:rPr b="0" lang="ru-RU" sz="1550" spc="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Минпросвещения</a:t>
            </a:r>
            <a:r>
              <a:rPr b="0" lang="ru-RU" sz="1550" spc="25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России</a:t>
            </a:r>
            <a:r>
              <a:rPr b="0" lang="ru-RU" sz="1550" spc="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№</a:t>
            </a:r>
            <a:r>
              <a:rPr b="0" lang="ru-RU" sz="1550" spc="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287</a:t>
            </a:r>
            <a:r>
              <a:rPr b="0" lang="ru-RU" sz="1550" spc="-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от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31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мая </a:t>
            </a:r>
            <a:r>
              <a:rPr b="0" lang="ru-RU" sz="1550" spc="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12" strike="noStrike">
                <a:solidFill>
                  <a:srgbClr val="000000"/>
                </a:solidFill>
                <a:latin typeface="Calibri"/>
                <a:ea typeface="DejaVu Sans"/>
              </a:rPr>
              <a:t>2021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5" strike="noStrike">
                <a:solidFill>
                  <a:srgbClr val="000000"/>
                </a:solidFill>
                <a:latin typeface="Calibri"/>
                <a:ea typeface="DejaVu Sans"/>
              </a:rPr>
              <a:t>года</a:t>
            </a:r>
            <a:endParaRPr b="0" lang="ru-RU" sz="15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object 17" descr=""/>
          <p:cNvPicPr/>
          <p:nvPr/>
        </p:nvPicPr>
        <p:blipFill>
          <a:blip r:embed="rId1"/>
          <a:stretch/>
        </p:blipFill>
        <p:spPr>
          <a:xfrm>
            <a:off x="2471760" y="1185840"/>
            <a:ext cx="7408080" cy="449316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2828520" y="6530040"/>
            <a:ext cx="5288760" cy="20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590"/>
              </a:lnSpc>
            </a:pP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Приказ</a:t>
            </a:r>
            <a:r>
              <a:rPr b="0" lang="ru-RU" sz="1550" spc="8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Минпросвещения</a:t>
            </a:r>
            <a:r>
              <a:rPr b="0" lang="ru-RU" sz="1550" spc="25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России</a:t>
            </a:r>
            <a:r>
              <a:rPr b="0" lang="ru-RU" sz="1550" spc="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№</a:t>
            </a:r>
            <a:r>
              <a:rPr b="0" lang="ru-RU" sz="1550" spc="4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287</a:t>
            </a:r>
            <a:r>
              <a:rPr b="0" lang="ru-RU" sz="1550" spc="-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от </a:t>
            </a:r>
            <a:r>
              <a:rPr b="0" lang="ru-RU" sz="1550" spc="7" strike="noStrike">
                <a:solidFill>
                  <a:srgbClr val="000000"/>
                </a:solidFill>
                <a:latin typeface="Calibri"/>
                <a:ea typeface="DejaVu Sans"/>
              </a:rPr>
              <a:t>31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" strike="noStrike">
                <a:solidFill>
                  <a:srgbClr val="000000"/>
                </a:solidFill>
                <a:latin typeface="Calibri"/>
                <a:ea typeface="DejaVu Sans"/>
              </a:rPr>
              <a:t>мая </a:t>
            </a:r>
            <a:r>
              <a:rPr b="0" lang="ru-RU" sz="1550" spc="2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12" strike="noStrike">
                <a:solidFill>
                  <a:srgbClr val="000000"/>
                </a:solidFill>
                <a:latin typeface="Calibri"/>
                <a:ea typeface="DejaVu Sans"/>
              </a:rPr>
              <a:t>2021</a:t>
            </a:r>
            <a:r>
              <a:rPr b="0" lang="ru-RU" sz="1550" spc="3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550" spc="-15" strike="noStrike">
                <a:solidFill>
                  <a:srgbClr val="000000"/>
                </a:solidFill>
                <a:latin typeface="Calibri"/>
                <a:ea typeface="DejaVu Sans"/>
              </a:rPr>
              <a:t>года</a:t>
            </a:r>
            <a:endParaRPr b="0" lang="ru-RU" sz="155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125280" y="6557760"/>
            <a:ext cx="237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1"/>
          <p:cNvGrpSpPr/>
          <p:nvPr/>
        </p:nvGrpSpPr>
        <p:grpSpPr>
          <a:xfrm>
            <a:off x="3019680" y="187560"/>
            <a:ext cx="6275160" cy="6355080"/>
            <a:chOff x="3019680" y="187560"/>
            <a:chExt cx="6275160" cy="6355080"/>
          </a:xfrm>
        </p:grpSpPr>
        <p:pic>
          <p:nvPicPr>
            <p:cNvPr id="210" name="object 18" descr=""/>
            <p:cNvPicPr/>
            <p:nvPr/>
          </p:nvPicPr>
          <p:blipFill>
            <a:blip r:embed="rId1"/>
            <a:stretch/>
          </p:blipFill>
          <p:spPr>
            <a:xfrm>
              <a:off x="4051080" y="512280"/>
              <a:ext cx="5198400" cy="52516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11" name="CustomShape 2"/>
            <p:cNvSpPr/>
            <p:nvPr/>
          </p:nvSpPr>
          <p:spPr>
            <a:xfrm>
              <a:off x="3019680" y="187560"/>
              <a:ext cx="6275160" cy="6355080"/>
            </a:xfrm>
            <a:custGeom>
              <a:avLst/>
              <a:gdLst/>
              <a:ahLst/>
              <a:rect l="l" t="t" r="r" b="b"/>
              <a:pathLst>
                <a:path w="6277609" h="6357620">
                  <a:moveTo>
                    <a:pt x="0" y="6357112"/>
                  </a:moveTo>
                  <a:lnTo>
                    <a:pt x="6277102" y="6357112"/>
                  </a:lnTo>
                  <a:lnTo>
                    <a:pt x="6277102" y="0"/>
                  </a:lnTo>
                  <a:lnTo>
                    <a:pt x="0" y="0"/>
                  </a:lnTo>
                  <a:lnTo>
                    <a:pt x="0" y="6357112"/>
                  </a:lnTo>
                  <a:close/>
                </a:path>
              </a:pathLst>
            </a:custGeom>
            <a:noFill/>
            <a:ln w="9360">
              <a:solidFill>
                <a:srgbClr val="a6a6a6"/>
              </a:solidFill>
              <a:prstDash val="sysDash"/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2" name="CustomShape 3"/>
          <p:cNvSpPr/>
          <p:nvPr/>
        </p:nvSpPr>
        <p:spPr>
          <a:xfrm>
            <a:off x="125280" y="6557760"/>
            <a:ext cx="237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object 16" descr=""/>
          <p:cNvPicPr/>
          <p:nvPr/>
        </p:nvPicPr>
        <p:blipFill>
          <a:blip r:embed="rId1"/>
          <a:stretch/>
        </p:blipFill>
        <p:spPr>
          <a:xfrm>
            <a:off x="756720" y="901440"/>
            <a:ext cx="4313520" cy="5423400"/>
          </a:xfrm>
          <a:prstGeom prst="rect">
            <a:avLst/>
          </a:prstGeom>
          <a:ln>
            <a:noFill/>
          </a:ln>
        </p:spPr>
      </p:pic>
      <p:pic>
        <p:nvPicPr>
          <p:cNvPr id="214" name="object 17" descr=""/>
          <p:cNvPicPr/>
          <p:nvPr/>
        </p:nvPicPr>
        <p:blipFill>
          <a:blip r:embed="rId2"/>
          <a:stretch/>
        </p:blipFill>
        <p:spPr>
          <a:xfrm>
            <a:off x="5689800" y="981720"/>
            <a:ext cx="6077880" cy="4899240"/>
          </a:xfrm>
          <a:prstGeom prst="rect">
            <a:avLst/>
          </a:prstGeom>
          <a:ln>
            <a:noFill/>
          </a:ln>
        </p:spPr>
      </p:pic>
      <p:sp>
        <p:nvSpPr>
          <p:cNvPr id="215" name="CustomShape 1"/>
          <p:cNvSpPr/>
          <p:nvPr/>
        </p:nvSpPr>
        <p:spPr>
          <a:xfrm>
            <a:off x="1066680" y="304920"/>
            <a:ext cx="3133800" cy="37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2400" spc="66" strike="noStrike">
                <a:solidFill>
                  <a:srgbClr val="2c2b8d"/>
                </a:solidFill>
                <a:latin typeface="Calibri Light"/>
                <a:ea typeface="DejaVu Sans"/>
              </a:rPr>
              <a:t>П</a:t>
            </a:r>
            <a:r>
              <a:rPr b="0" lang="ru-RU" sz="2400" spc="-41" strike="noStrike">
                <a:solidFill>
                  <a:srgbClr val="2c2b8d"/>
                </a:solidFill>
                <a:latin typeface="Calibri Light"/>
                <a:ea typeface="DejaVu Sans"/>
              </a:rPr>
              <a:t>р</a:t>
            </a:r>
            <a:r>
              <a:rPr b="0" lang="ru-RU" sz="2400" spc="12" strike="noStrike">
                <a:solidFill>
                  <a:srgbClr val="2c2b8d"/>
                </a:solidFill>
                <a:latin typeface="Calibri Light"/>
                <a:ea typeface="DejaVu Sans"/>
              </a:rPr>
              <a:t>о</a:t>
            </a:r>
            <a:r>
              <a:rPr b="0" lang="ru-RU" sz="2400" spc="-15" strike="noStrike">
                <a:solidFill>
                  <a:srgbClr val="2c2b8d"/>
                </a:solidFill>
                <a:latin typeface="Calibri Light"/>
                <a:ea typeface="DejaVu Sans"/>
              </a:rPr>
              <a:t>г</a:t>
            </a:r>
            <a:r>
              <a:rPr b="0" lang="ru-RU" sz="2400" spc="-41" strike="noStrike">
                <a:solidFill>
                  <a:srgbClr val="2c2b8d"/>
                </a:solidFill>
                <a:latin typeface="Calibri Light"/>
                <a:ea typeface="DejaVu Sans"/>
              </a:rPr>
              <a:t>р</a:t>
            </a:r>
            <a:r>
              <a:rPr b="0" lang="ru-RU" sz="24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а</a:t>
            </a:r>
            <a:r>
              <a:rPr b="0" lang="ru-RU" sz="2400" spc="-60" strike="noStrike">
                <a:solidFill>
                  <a:srgbClr val="2c2b8d"/>
                </a:solidFill>
                <a:latin typeface="Calibri Light"/>
                <a:ea typeface="DejaVu Sans"/>
              </a:rPr>
              <a:t>мм</a:t>
            </a:r>
            <a:r>
              <a:rPr b="0" lang="ru-RU" sz="2400" spc="-1" strike="noStrike">
                <a:solidFill>
                  <a:srgbClr val="2c2b8d"/>
                </a:solidFill>
                <a:latin typeface="Calibri Light"/>
                <a:ea typeface="DejaVu Sans"/>
              </a:rPr>
              <a:t>а</a:t>
            </a:r>
            <a:r>
              <a:rPr b="0" lang="ru-RU" sz="2400" spc="-137" strike="noStrike">
                <a:solidFill>
                  <a:srgbClr val="2c2b8d"/>
                </a:solidFill>
                <a:latin typeface="Calibri Light"/>
                <a:ea typeface="DejaVu Sans"/>
              </a:rPr>
              <a:t> </a:t>
            </a:r>
            <a:r>
              <a:rPr b="0" lang="ru-RU" sz="2400" spc="-26" strike="noStrike">
                <a:solidFill>
                  <a:srgbClr val="2c2b8d"/>
                </a:solidFill>
                <a:latin typeface="Calibri Light"/>
                <a:ea typeface="DejaVu Sans"/>
              </a:rPr>
              <a:t>в</a:t>
            </a:r>
            <a:r>
              <a:rPr b="0" lang="ru-RU" sz="2400" spc="12" strike="noStrike">
                <a:solidFill>
                  <a:srgbClr val="2c2b8d"/>
                </a:solidFill>
                <a:latin typeface="Calibri Light"/>
                <a:ea typeface="DejaVu Sans"/>
              </a:rPr>
              <a:t>о</a:t>
            </a:r>
            <a:r>
              <a:rPr b="0" lang="ru-RU" sz="2400" spc="-21" strike="noStrike">
                <a:solidFill>
                  <a:srgbClr val="2c2b8d"/>
                </a:solidFill>
                <a:latin typeface="Calibri Light"/>
                <a:ea typeface="DejaVu Sans"/>
              </a:rPr>
              <a:t>с</a:t>
            </a:r>
            <a:r>
              <a:rPr b="0" lang="ru-RU" sz="2400" spc="-32" strike="noStrike">
                <a:solidFill>
                  <a:srgbClr val="2c2b8d"/>
                </a:solidFill>
                <a:latin typeface="Calibri Light"/>
                <a:ea typeface="DejaVu Sans"/>
              </a:rPr>
              <a:t>п</a:t>
            </a:r>
            <a:r>
              <a:rPr b="0" lang="ru-RU" sz="2400" spc="-60" strike="noStrike">
                <a:solidFill>
                  <a:srgbClr val="2c2b8d"/>
                </a:solidFill>
                <a:latin typeface="Calibri Light"/>
                <a:ea typeface="DejaVu Sans"/>
              </a:rPr>
              <a:t>и</a:t>
            </a:r>
            <a:r>
              <a:rPr b="0" lang="ru-RU" sz="2400" spc="-26" strike="noStrike">
                <a:solidFill>
                  <a:srgbClr val="2c2b8d"/>
                </a:solidFill>
                <a:latin typeface="Calibri Light"/>
                <a:ea typeface="DejaVu Sans"/>
              </a:rPr>
              <a:t>та</a:t>
            </a:r>
            <a:r>
              <a:rPr b="0" lang="ru-RU" sz="2400" spc="-55" strike="noStrike">
                <a:solidFill>
                  <a:srgbClr val="2c2b8d"/>
                </a:solidFill>
                <a:latin typeface="Calibri Light"/>
                <a:ea typeface="DejaVu Sans"/>
              </a:rPr>
              <a:t>н</a:t>
            </a:r>
            <a:r>
              <a:rPr b="0" lang="ru-RU" sz="2400" spc="-60" strike="noStrike">
                <a:solidFill>
                  <a:srgbClr val="2c2b8d"/>
                </a:solidFill>
                <a:latin typeface="Calibri Light"/>
                <a:ea typeface="DejaVu Sans"/>
              </a:rPr>
              <a:t>и</a:t>
            </a:r>
            <a:r>
              <a:rPr b="0" lang="ru-RU" sz="2400" spc="-1" strike="noStrike">
                <a:solidFill>
                  <a:srgbClr val="2c2b8d"/>
                </a:solidFill>
                <a:latin typeface="Calibri Light"/>
                <a:ea typeface="DejaVu Sans"/>
              </a:rPr>
              <a:t>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2777400" y="6531120"/>
            <a:ext cx="7769160" cy="18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spAutoFit/>
          </a:bodyPr>
          <a:p>
            <a:pPr marL="12600">
              <a:lnSpc>
                <a:spcPts val="1451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Примерная</a:t>
            </a:r>
            <a:r>
              <a:rPr b="0" lang="ru-RU" sz="14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программа</a:t>
            </a:r>
            <a:r>
              <a:rPr b="0" lang="ru-RU" sz="1400" spc="-97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воспитания.</a:t>
            </a:r>
            <a:r>
              <a:rPr b="0" lang="ru-RU" sz="1400" spc="-7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Одобрена</a:t>
            </a:r>
            <a:r>
              <a:rPr b="0" lang="ru-RU" sz="1400" spc="-1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7" strike="noStrike">
                <a:solidFill>
                  <a:srgbClr val="000000"/>
                </a:solidFill>
                <a:latin typeface="Calibri"/>
                <a:ea typeface="DejaVu Sans"/>
              </a:rPr>
              <a:t>решением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ФУМО.</a:t>
            </a:r>
            <a:r>
              <a:rPr b="0" lang="ru-RU" sz="1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Протокол</a:t>
            </a:r>
            <a:r>
              <a:rPr b="0" lang="ru-RU" sz="1400" spc="-66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от</a:t>
            </a:r>
            <a:r>
              <a:rPr b="0" lang="ru-RU" sz="1400" spc="18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ru-RU" sz="1400" spc="-5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июня</a:t>
            </a:r>
            <a:r>
              <a:rPr b="0" lang="ru-RU" sz="1400" spc="-9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12" strike="noStrike">
                <a:solidFill>
                  <a:srgbClr val="000000"/>
                </a:solidFill>
                <a:latin typeface="Calibri"/>
                <a:ea typeface="DejaVu Sans"/>
              </a:rPr>
              <a:t>2020</a:t>
            </a:r>
            <a:r>
              <a:rPr b="0" lang="ru-RU" sz="1400" spc="-6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5" strike="noStrike">
                <a:solidFill>
                  <a:srgbClr val="000000"/>
                </a:solidFill>
                <a:latin typeface="Calibri"/>
                <a:ea typeface="DejaVu Sans"/>
              </a:rPr>
              <a:t>г.</a:t>
            </a:r>
            <a:r>
              <a:rPr b="0" lang="ru-RU" sz="1400" spc="-75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ru-RU" sz="1400" spc="7" strike="noStrike">
                <a:solidFill>
                  <a:srgbClr val="000000"/>
                </a:solidFill>
                <a:latin typeface="Calibri"/>
                <a:ea typeface="DejaVu Sans"/>
              </a:rPr>
              <a:t>№</a:t>
            </a:r>
            <a:r>
              <a:rPr b="0" lang="ru-RU" sz="1400" spc="-52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2/20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125280" y="6557760"/>
            <a:ext cx="2377440" cy="397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Application>LibreOffice/6.4.0.3$Windows_x86 LibreOffice_project/b0a288ab3d2d4774cb44b62f04d5d28733ac6df8</Application>
  <Words>487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2022-03-24T15:47:39Z</dcterms:created>
  <dc:creator>Грачева Екатерина Андреевна</dc:creator>
  <dc:description/>
  <dc:language>ru-RU</dc:language>
  <cp:lastModifiedBy/>
  <dcterms:modified xsi:type="dcterms:W3CDTF">2022-03-29T16:45:13Z</dcterms:modified>
  <cp:revision>37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reated">
    <vt:filetime>2022-03-01T00:00:00Z</vt:filetime>
  </property>
  <property fmtid="{D5CDD505-2E9C-101B-9397-08002B2CF9AE}" pid="4" name="Creator">
    <vt:lpwstr>Microsoft® PowerPoint® 2010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2022-03-24T00:00:00Z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Широкоэкранный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20</vt:i4>
  </property>
</Properties>
</file>